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64" r:id="rId2"/>
    <p:sldId id="265" r:id="rId3"/>
    <p:sldId id="267" r:id="rId4"/>
    <p:sldId id="266" r:id="rId5"/>
    <p:sldId id="269" r:id="rId6"/>
    <p:sldId id="272" r:id="rId7"/>
    <p:sldId id="280" r:id="rId8"/>
    <p:sldId id="276" r:id="rId9"/>
    <p:sldId id="281" r:id="rId10"/>
    <p:sldId id="282" r:id="rId11"/>
    <p:sldId id="283" r:id="rId12"/>
    <p:sldId id="284" r:id="rId13"/>
    <p:sldId id="285" r:id="rId14"/>
    <p:sldId id="286" r:id="rId15"/>
    <p:sldId id="277" r:id="rId16"/>
    <p:sldId id="278" r:id="rId17"/>
    <p:sldId id="279" r:id="rId18"/>
    <p:sldId id="275" r:id="rId19"/>
    <p:sldId id="270" r:id="rId20"/>
    <p:sldId id="287" r:id="rId21"/>
    <p:sldId id="261" r:id="rId22"/>
    <p:sldId id="260" r:id="rId23"/>
    <p:sldId id="271" r:id="rId24"/>
    <p:sldId id="273" r:id="rId25"/>
    <p:sldId id="274" r:id="rId2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16DA210-FB5B-4158-B5E0-FEB733F419BA}" styleName="淺色樣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92" autoAdjust="0"/>
    <p:restoredTop sz="83761" autoAdjust="0"/>
  </p:normalViewPr>
  <p:slideViewPr>
    <p:cSldViewPr snapToGrid="0">
      <p:cViewPr>
        <p:scale>
          <a:sx n="66" d="100"/>
          <a:sy n="66" d="100"/>
        </p:scale>
        <p:origin x="24" y="-123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FB76B7-9517-4203-ABB0-E0E55A83B2D1}" type="datetimeFigureOut">
              <a:rPr lang="zh-TW" altLang="en-US" smtClean="0"/>
              <a:t>2025/12/25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B2205-82C4-4F07-B99F-066AD8715E5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303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隨著嵌入式系統的快速發展，人機互動成為一個相當重要的研究與應用方向。相較於傳統的按鍵或滑鼠，手勢辨識提供了一種更直覺、也更自然的操作方式，使用者可以透過簡單的手部動作來與電子裝置進行互動。本專題結合了影像處理、嵌入式系統以及序列通訊等技術，從影像擷取、資料傳輸到嵌入式端的辨識處理，完成一個完整的系統流程。專題的主要目標並不只是完成辨識功能，而是透過實作的方式，累積設計嵌入式視覺辨識系統的實務經驗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B2205-82C4-4F07-B99F-066AD8715E5A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28905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這個系統可以應用在多種不需要實體接觸的人機互動場景。例如透過手勢來控制嵌入式裝置，應用於智慧家庭、</a:t>
            </a:r>
            <a:r>
              <a:rPr lang="en-US" altLang="zh-TW" dirty="0"/>
              <a:t>IoT </a:t>
            </a:r>
            <a:r>
              <a:rPr lang="zh-TW" altLang="en-US" dirty="0"/>
              <a:t>裝置或公共設備中，在不需要觸碰按鍵的情況下完成操作。由於系統是以嵌入式平台為核心設計，也適合用在低功耗、即時反應的應用環境中。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B2205-82C4-4F07-B99F-066AD8715E5A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39560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在未來的工作中，可以進一步加入 </a:t>
            </a:r>
            <a:r>
              <a:rPr lang="en-US" altLang="zh-TW" dirty="0" err="1"/>
              <a:t>ToF</a:t>
            </a:r>
            <a:r>
              <a:rPr lang="en-US" altLang="zh-TW" dirty="0"/>
              <a:t> </a:t>
            </a:r>
            <a:r>
              <a:rPr lang="zh-TW" altLang="en-US" dirty="0"/>
              <a:t>感測器來提升系統效率。透過 </a:t>
            </a:r>
            <a:r>
              <a:rPr lang="en-US" altLang="zh-TW" dirty="0" err="1"/>
              <a:t>ToF</a:t>
            </a:r>
            <a:r>
              <a:rPr lang="en-US" altLang="zh-TW" dirty="0"/>
              <a:t> </a:t>
            </a:r>
            <a:r>
              <a:rPr lang="zh-TW" altLang="en-US" dirty="0"/>
              <a:t>感測器，可以先偵測是否有物體在鏡頭前方停留一段時間，例如停留數秒以上，系統才啟動影像擷取與辨識流程，以減少不必要的影像處理與資料傳輸。此外，在通訊方面，可以將目前使用的 </a:t>
            </a:r>
            <a:r>
              <a:rPr lang="en-US" altLang="zh-TW" dirty="0"/>
              <a:t>UART </a:t>
            </a:r>
            <a:r>
              <a:rPr lang="zh-TW" altLang="en-US" dirty="0"/>
              <a:t>改為 </a:t>
            </a:r>
            <a:r>
              <a:rPr lang="en-US" altLang="zh-TW" dirty="0"/>
              <a:t>BLE</a:t>
            </a:r>
            <a:r>
              <a:rPr lang="zh-TW" altLang="en-US" dirty="0"/>
              <a:t>。</a:t>
            </a:r>
            <a:r>
              <a:rPr lang="en-US" altLang="zh-TW" dirty="0"/>
              <a:t>BLE </a:t>
            </a:r>
            <a:r>
              <a:rPr lang="zh-TW" altLang="en-US" dirty="0"/>
              <a:t>具備低功耗、無線連接的特性，相較於 </a:t>
            </a:r>
            <a:r>
              <a:rPr lang="en-US" altLang="zh-TW" dirty="0"/>
              <a:t>UART </a:t>
            </a:r>
            <a:r>
              <a:rPr lang="zh-TW" altLang="en-US" dirty="0"/>
              <a:t>更適合實際的嵌入式與 </a:t>
            </a:r>
            <a:r>
              <a:rPr lang="en-US" altLang="zh-TW" dirty="0"/>
              <a:t>IoT </a:t>
            </a:r>
            <a:r>
              <a:rPr lang="zh-TW" altLang="en-US" dirty="0"/>
              <a:t>應用場景，也能提升系統的擴充性與使用彈性。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B2205-82C4-4F07-B99F-066AD8715E5A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17730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Raspberry Pi </a:t>
            </a:r>
            <a:r>
              <a:rPr lang="zh-TW" altLang="en-US" dirty="0"/>
              <a:t>適合高階影像處理與系統管理，但由於其作業系統的非即時特性，不適合即時控制。</a:t>
            </a:r>
            <a:r>
              <a:rPr lang="en-US" altLang="zh-TW" dirty="0"/>
              <a:t>STM32 </a:t>
            </a:r>
            <a:r>
              <a:rPr lang="zh-TW" altLang="en-US" dirty="0"/>
              <a:t>在本系統中負責即時與可預期的處理，這是 </a:t>
            </a:r>
            <a:r>
              <a:rPr lang="en-US" altLang="zh-TW" dirty="0"/>
              <a:t>Raspberry Pi </a:t>
            </a:r>
            <a:r>
              <a:rPr lang="zh-TW" altLang="en-US" dirty="0"/>
              <a:t>無法穩定保證的。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B2205-82C4-4F07-B99F-066AD8715E5A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38036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B2205-82C4-4F07-B99F-066AD8715E5A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40627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如果只從功能來看，</a:t>
            </a:r>
            <a:r>
              <a:rPr lang="en-US" altLang="zh-TW" dirty="0"/>
              <a:t>Raspberry Pi </a:t>
            </a:r>
            <a:r>
              <a:rPr lang="zh-TW" altLang="en-US" dirty="0"/>
              <a:t>的確可以完成整個系統的所有任務。但從嵌入式系統設計的角度來看，這樣的做法並不理想。</a:t>
            </a:r>
            <a:r>
              <a:rPr lang="en-US" altLang="zh-TW" dirty="0"/>
              <a:t>Raspberry Pi </a:t>
            </a:r>
            <a:r>
              <a:rPr lang="zh-TW" altLang="en-US" dirty="0"/>
              <a:t>是執行 </a:t>
            </a:r>
            <a:r>
              <a:rPr lang="en-US" altLang="zh-TW" dirty="0"/>
              <a:t>Linux </a:t>
            </a:r>
            <a:r>
              <a:rPr lang="zh-TW" altLang="en-US" dirty="0"/>
              <a:t>作業系統的平台，系統排程具有不確定性，因此無法保證每一次任務都能在固定時間內完成。也就是說，即時性與行為可預期性並沒有辦法被保證。在實際的嵌入式系統中，這類即時與可預期的工作通常仍會交由微控制器來負責，因此本專題才會搭配 </a:t>
            </a:r>
            <a:r>
              <a:rPr lang="en-US" altLang="zh-TW" dirty="0"/>
              <a:t>STM32 </a:t>
            </a:r>
            <a:r>
              <a:rPr lang="zh-TW" altLang="en-US" dirty="0"/>
              <a:t>來模擬實務系統的架構。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B2205-82C4-4F07-B99F-066AD8715E5A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94589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B2205-82C4-4F07-B99F-066AD8715E5A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98550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第一，為什麼使用 </a:t>
            </a:r>
            <a:r>
              <a:rPr lang="en-US" altLang="zh-TW" dirty="0"/>
              <a:t>Raspberry Pi </a:t>
            </a:r>
            <a:r>
              <a:rPr lang="zh-TW" altLang="en-US" dirty="0"/>
              <a:t>搭配 </a:t>
            </a:r>
            <a:r>
              <a:rPr lang="en-US" altLang="zh-TW" dirty="0"/>
              <a:t>STM32</a:t>
            </a:r>
            <a:r>
              <a:rPr lang="zh-TW" altLang="en-US" dirty="0"/>
              <a:t>。</a:t>
            </a:r>
            <a:endParaRPr lang="en-US" altLang="zh-TW" dirty="0"/>
          </a:p>
          <a:p>
            <a:r>
              <a:rPr lang="zh-TW" altLang="en-US" dirty="0"/>
              <a:t>我們希望練習異質嵌入式系統的整合，讓 </a:t>
            </a:r>
            <a:r>
              <a:rPr lang="en-US" altLang="zh-TW" dirty="0"/>
              <a:t>Raspberry Pi </a:t>
            </a:r>
            <a:r>
              <a:rPr lang="zh-TW" altLang="en-US" dirty="0"/>
              <a:t>負責高階影像處理與系統管理，</a:t>
            </a:r>
            <a:r>
              <a:rPr lang="en-US" altLang="zh-TW" dirty="0"/>
              <a:t>STM32 </a:t>
            </a:r>
            <a:r>
              <a:rPr lang="zh-TW" altLang="en-US" dirty="0"/>
              <a:t>則負責即時與可預期的處理，清楚區分高階運算與即時控制的角色。</a:t>
            </a:r>
            <a:endParaRPr lang="en-US" altLang="zh-TW" dirty="0"/>
          </a:p>
          <a:p>
            <a:r>
              <a:rPr lang="zh-TW" altLang="en-US" dirty="0"/>
              <a:t>第二，為什麼選擇 </a:t>
            </a:r>
            <a:r>
              <a:rPr lang="en-US" altLang="zh-TW" dirty="0"/>
              <a:t>UART </a:t>
            </a:r>
            <a:r>
              <a:rPr lang="zh-TW" altLang="en-US" dirty="0"/>
              <a:t>通訊。</a:t>
            </a:r>
            <a:r>
              <a:rPr lang="en-US" altLang="zh-TW" dirty="0"/>
              <a:t>UART </a:t>
            </a:r>
            <a:r>
              <a:rPr lang="zh-TW" altLang="en-US" dirty="0"/>
              <a:t>的硬體連線簡單，只需要 </a:t>
            </a:r>
            <a:r>
              <a:rPr lang="en-US" altLang="zh-TW" dirty="0"/>
              <a:t>TX</a:t>
            </a:r>
            <a:r>
              <a:rPr lang="zh-TW" altLang="en-US" dirty="0"/>
              <a:t>、</a:t>
            </a:r>
            <a:r>
              <a:rPr lang="en-US" altLang="zh-TW" dirty="0"/>
              <a:t>RX </a:t>
            </a:r>
            <a:r>
              <a:rPr lang="zh-TW" altLang="en-US" dirty="0"/>
              <a:t>與 </a:t>
            </a:r>
            <a:r>
              <a:rPr lang="en-US" altLang="zh-TW" dirty="0"/>
              <a:t>GND</a:t>
            </a:r>
            <a:r>
              <a:rPr lang="zh-TW" altLang="en-US" dirty="0"/>
              <a:t>，實作與除錯都相對容易，對於本專題的點對點通訊需求來說，</a:t>
            </a:r>
            <a:r>
              <a:rPr lang="en-US" altLang="zh-TW" dirty="0"/>
              <a:t>UART </a:t>
            </a:r>
            <a:r>
              <a:rPr lang="zh-TW" altLang="en-US" dirty="0"/>
              <a:t>在穩定性與實作複雜度之間取得良好平衡。</a:t>
            </a:r>
            <a:endParaRPr lang="en-US" altLang="zh-TW" dirty="0"/>
          </a:p>
          <a:p>
            <a:r>
              <a:rPr lang="zh-TW" altLang="en-US" dirty="0"/>
              <a:t>第三，為什麼讓 </a:t>
            </a:r>
            <a:r>
              <a:rPr lang="en-US" altLang="zh-TW" dirty="0"/>
              <a:t>STM32 </a:t>
            </a:r>
            <a:r>
              <a:rPr lang="zh-TW" altLang="en-US" dirty="0"/>
              <a:t>進行辨識。</a:t>
            </a:r>
            <a:endParaRPr lang="en-US" altLang="zh-TW" dirty="0"/>
          </a:p>
          <a:p>
            <a:r>
              <a:rPr lang="zh-TW" altLang="en-US" dirty="0"/>
              <a:t>由於 </a:t>
            </a:r>
            <a:r>
              <a:rPr lang="en-US" altLang="zh-TW" dirty="0"/>
              <a:t>STM32 </a:t>
            </a:r>
            <a:r>
              <a:rPr lang="zh-TW" altLang="en-US" dirty="0"/>
              <a:t>的運算資源有限，我們並不執行複雜的演算法，而是著重在資源受限條件下的即時處理，透過簡化後的辨識方法來確保系統能穩定運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B2205-82C4-4F07-B99F-066AD8715E5A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01528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Raspberry Pi 4 </a:t>
            </a:r>
            <a:r>
              <a:rPr lang="zh-TW" altLang="en-US" dirty="0"/>
              <a:t>負責影像處理與系統控制，</a:t>
            </a:r>
            <a:br>
              <a:rPr lang="zh-TW" altLang="en-US" dirty="0"/>
            </a:br>
            <a:r>
              <a:rPr lang="en-US" altLang="zh-TW" dirty="0"/>
              <a:t>Camera V2 </a:t>
            </a:r>
            <a:r>
              <a:rPr lang="zh-TW" altLang="en-US" dirty="0"/>
              <a:t>負責影像擷取，</a:t>
            </a:r>
            <a:br>
              <a:rPr lang="zh-TW" altLang="en-US" dirty="0"/>
            </a:br>
            <a:r>
              <a:rPr lang="en-US" altLang="zh-TW" dirty="0"/>
              <a:t>B-L4S5I-IOT01A </a:t>
            </a:r>
            <a:r>
              <a:rPr lang="zh-TW" altLang="en-US" dirty="0"/>
              <a:t>上的 </a:t>
            </a:r>
            <a:r>
              <a:rPr lang="en-US" altLang="zh-TW" dirty="0"/>
              <a:t>STM32 </a:t>
            </a:r>
            <a:r>
              <a:rPr lang="zh-TW" altLang="en-US" dirty="0"/>
              <a:t>負責即時辨識與回傳結果。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B2205-82C4-4F07-B99F-066AD8715E5A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6834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altLang="zh-TW" dirty="0"/>
              <a:t> </a:t>
            </a:r>
            <a:r>
              <a:rPr lang="en-US" altLang="zh-TW" b="1" dirty="0" err="1"/>
              <a:t>MediaPipe</a:t>
            </a:r>
            <a:r>
              <a:rPr lang="en-US" altLang="zh-TW" b="1" dirty="0"/>
              <a:t> Hands </a:t>
            </a:r>
            <a:r>
              <a:rPr lang="zh-TW" altLang="en-US" b="1" dirty="0"/>
              <a:t>初始化</a:t>
            </a:r>
            <a:endParaRPr lang="en-US" altLang="zh-TW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dirty="0"/>
              <a:t>最多抓一隻手</a:t>
            </a:r>
            <a:endParaRPr lang="en-US" altLang="zh-TW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dirty="0"/>
              <a:t>偵測信心與追蹤信心門檻都是 </a:t>
            </a:r>
            <a:r>
              <a:rPr lang="en-US" altLang="zh-TW" dirty="0"/>
              <a:t>0.5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dirty="0"/>
              <a:t>用來把手部骨架畫到畫面上</a:t>
            </a:r>
            <a:endParaRPr lang="en-US" altLang="zh-TW" dirty="0"/>
          </a:p>
          <a:p>
            <a:pPr marL="342900" indent="-342900">
              <a:buFont typeface="+mj-lt"/>
              <a:buAutoNum type="arabicPeriod"/>
            </a:pPr>
            <a:r>
              <a:rPr lang="en-US" altLang="zh-TW" b="1" dirty="0"/>
              <a:t>UART </a:t>
            </a:r>
            <a:r>
              <a:rPr lang="zh-TW" altLang="en-US" b="1" dirty="0"/>
              <a:t>初始化</a:t>
            </a:r>
            <a:endParaRPr lang="en-US" altLang="zh-TW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dirty="0"/>
              <a:t>鮑率 </a:t>
            </a:r>
            <a:r>
              <a:rPr lang="en-US" altLang="zh-TW" dirty="0"/>
              <a:t>115200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TW" b="1" dirty="0"/>
              <a:t>Picamera2 </a:t>
            </a:r>
            <a:r>
              <a:rPr lang="zh-TW" altLang="en-US" b="1" dirty="0"/>
              <a:t>初始化</a:t>
            </a:r>
            <a:endParaRPr lang="en-US" altLang="zh-TW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dirty="0"/>
              <a:t>解析度 </a:t>
            </a:r>
            <a:r>
              <a:rPr lang="en-US" altLang="zh-TW" dirty="0"/>
              <a:t>640×480</a:t>
            </a:r>
            <a:r>
              <a:rPr lang="zh-TW" altLang="en-US" dirty="0"/>
              <a:t>、</a:t>
            </a:r>
            <a:r>
              <a:rPr lang="en-US" altLang="zh-TW" dirty="0"/>
              <a:t>FPS 30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TW" b="1" dirty="0"/>
              <a:t>OpenCV </a:t>
            </a:r>
            <a:r>
              <a:rPr lang="zh-TW" altLang="en-US" b="1" dirty="0"/>
              <a:t>視窗</a:t>
            </a:r>
          </a:p>
          <a:p>
            <a:r>
              <a:rPr lang="en-US" altLang="zh-TW" dirty="0"/>
              <a:t>------------------------------------------------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="1" dirty="0"/>
              <a:t>1.      Open CV </a:t>
            </a:r>
            <a:r>
              <a:rPr lang="zh-TW" altLang="en-US" b="1" dirty="0"/>
              <a:t>的顏色輸入是</a:t>
            </a:r>
            <a:r>
              <a:rPr lang="en-US" altLang="zh-TW" b="1" dirty="0"/>
              <a:t>BGR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="1" dirty="0"/>
              <a:t>---------------------------------------------</a:t>
            </a:r>
          </a:p>
          <a:p>
            <a:pPr marL="342900" indent="-342900">
              <a:buAutoNum type="arabicPeriod"/>
            </a:pPr>
            <a:r>
              <a:rPr lang="zh-TW" altLang="en-US" dirty="0"/>
              <a:t>判斷畫面中有沒有手</a:t>
            </a:r>
            <a:endParaRPr lang="en-US" altLang="zh-TW" dirty="0"/>
          </a:p>
          <a:p>
            <a:pPr marL="342900" indent="-342900">
              <a:buAutoNum type="arabicPeriod"/>
            </a:pPr>
            <a:r>
              <a:rPr lang="zh-TW" altLang="en-US" dirty="0"/>
              <a:t>找出手的關節點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-----------------------------------------------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zh-TW" dirty="0"/>
              <a:t>ROI = Region of interest</a:t>
            </a:r>
          </a:p>
          <a:p>
            <a:pPr marL="228600" indent="-228600">
              <a:buFont typeface="+mj-lt"/>
              <a:buAutoNum type="arabicPeriod"/>
            </a:pPr>
            <a:r>
              <a:rPr lang="zh-TW" altLang="en-US" dirty="0"/>
              <a:t>利用</a:t>
            </a:r>
            <a:r>
              <a:rPr lang="en-US" altLang="zh-TW" dirty="0" err="1"/>
              <a:t>mdediapipe</a:t>
            </a:r>
            <a:r>
              <a:rPr lang="zh-TW" altLang="en-US" dirty="0"/>
              <a:t>的手部關節點，組成一個</a:t>
            </a:r>
            <a:r>
              <a:rPr lang="en-US" altLang="zh-TW" dirty="0"/>
              <a:t>bounding box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外框</a:t>
            </a:r>
            <a:r>
              <a:rPr lang="en-US" altLang="zh-TW" dirty="0"/>
              <a:t>)</a:t>
            </a:r>
          </a:p>
          <a:p>
            <a:pPr marL="0" indent="0">
              <a:buFont typeface="+mj-lt"/>
              <a:buNone/>
            </a:pPr>
            <a:r>
              <a:rPr lang="en-US" altLang="zh-TW" dirty="0"/>
              <a:t>------------------------------------------</a:t>
            </a:r>
          </a:p>
          <a:p>
            <a:pPr marL="228600" indent="-228600">
              <a:buFont typeface="+mj-lt"/>
              <a:buAutoNum type="arabicPeriod"/>
            </a:pPr>
            <a:r>
              <a:rPr lang="zh-TW" altLang="en-US" dirty="0"/>
              <a:t>轉成灰階， 並壓縮成</a:t>
            </a:r>
            <a:r>
              <a:rPr lang="en-US" altLang="zh-TW" dirty="0"/>
              <a:t>uint8 </a:t>
            </a:r>
            <a:r>
              <a:rPr lang="zh-TW" altLang="en-US" dirty="0"/>
              <a:t>的 </a:t>
            </a:r>
            <a:r>
              <a:rPr lang="en-US" altLang="zh-TW" dirty="0"/>
              <a:t>64</a:t>
            </a:r>
            <a:r>
              <a:rPr lang="zh-TW" altLang="en-US" dirty="0"/>
              <a:t>*</a:t>
            </a:r>
            <a:r>
              <a:rPr lang="en-US" altLang="zh-TW" dirty="0"/>
              <a:t>64</a:t>
            </a:r>
            <a:r>
              <a:rPr lang="zh-TW" altLang="en-US" dirty="0"/>
              <a:t> 灰階圖</a:t>
            </a:r>
            <a:endParaRPr lang="en-US" altLang="zh-TW" dirty="0"/>
          </a:p>
          <a:p>
            <a:pPr marL="0" indent="0">
              <a:buFont typeface="+mj-lt"/>
              <a:buNone/>
            </a:pPr>
            <a:r>
              <a:rPr lang="en-US" altLang="zh-TW" dirty="0"/>
              <a:t>--------------------------------------------</a:t>
            </a:r>
          </a:p>
          <a:p>
            <a:pPr marL="228600" indent="-228600">
              <a:buFont typeface="+mj-lt"/>
              <a:buAutoNum type="arabicPeriod"/>
            </a:pPr>
            <a:r>
              <a:rPr lang="zh-TW" altLang="en-US" dirty="0"/>
              <a:t>轉成</a:t>
            </a:r>
            <a:r>
              <a:rPr lang="en-US" altLang="zh-TW" dirty="0"/>
              <a:t>float32,</a:t>
            </a:r>
            <a:r>
              <a:rPr lang="zh-TW" altLang="en-US" dirty="0"/>
              <a:t> 並傳去</a:t>
            </a:r>
            <a:r>
              <a:rPr lang="en-US" altLang="zh-TW" dirty="0"/>
              <a:t>stm32, </a:t>
            </a:r>
            <a:r>
              <a:rPr lang="zh-TW" altLang="en-US" dirty="0"/>
              <a:t>總共</a:t>
            </a:r>
            <a:r>
              <a:rPr lang="en-US" altLang="zh-TW" dirty="0"/>
              <a:t>4096 pixels 16384</a:t>
            </a:r>
            <a:r>
              <a:rPr lang="zh-TW" altLang="en-US" dirty="0"/>
              <a:t> </a:t>
            </a:r>
            <a:r>
              <a:rPr lang="en-US" altLang="zh-TW" dirty="0"/>
              <a:t>BYTES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b="1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B2205-82C4-4F07-B99F-066AD8715E5A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54343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這一頁介紹的是我們在 </a:t>
            </a:r>
            <a:r>
              <a:rPr lang="en-US" altLang="zh-TW" dirty="0"/>
              <a:t>Raspberry Pi </a:t>
            </a:r>
            <a:r>
              <a:rPr lang="zh-TW" altLang="en-US" dirty="0"/>
              <a:t>端使用的 </a:t>
            </a:r>
            <a:r>
              <a:rPr lang="en-US" altLang="zh-TW" dirty="0"/>
              <a:t>VNC</a:t>
            </a:r>
            <a:r>
              <a:rPr lang="zh-TW" altLang="en-US" dirty="0"/>
              <a:t>。</a:t>
            </a:r>
            <a:r>
              <a:rPr lang="en-US" altLang="zh-TW" dirty="0"/>
              <a:t>VNC </a:t>
            </a:r>
            <a:r>
              <a:rPr lang="zh-TW" altLang="en-US" dirty="0"/>
              <a:t>是一種遠端桌面控制技術，全名是 </a:t>
            </a:r>
            <a:r>
              <a:rPr lang="en-US" altLang="zh-TW" dirty="0"/>
              <a:t>Virtual Network Computing</a:t>
            </a:r>
            <a:r>
              <a:rPr lang="zh-TW" altLang="en-US" dirty="0"/>
              <a:t>。它可以讓使用者從另一台設備，透過網路連線，直接操作 </a:t>
            </a:r>
            <a:r>
              <a:rPr lang="en-US" altLang="zh-TW" dirty="0"/>
              <a:t>Raspberry Pi </a:t>
            </a:r>
            <a:r>
              <a:rPr lang="zh-TW" altLang="en-US" dirty="0"/>
              <a:t>的桌面環境。使用 </a:t>
            </a:r>
            <a:r>
              <a:rPr lang="en-US" altLang="zh-TW" dirty="0"/>
              <a:t>VNC </a:t>
            </a:r>
            <a:r>
              <a:rPr lang="zh-TW" altLang="en-US" dirty="0"/>
              <a:t>時，操作方式就像坐在 </a:t>
            </a:r>
            <a:r>
              <a:rPr lang="en-US" altLang="zh-TW" dirty="0"/>
              <a:t>Raspberry Pi </a:t>
            </a:r>
            <a:r>
              <a:rPr lang="zh-TW" altLang="en-US" dirty="0"/>
              <a:t>前面一樣，可以看到實際畫面，也可以使用滑鼠與鍵盤進行操作。在本專題中，</a:t>
            </a:r>
            <a:r>
              <a:rPr lang="en-US" altLang="zh-TW" dirty="0"/>
              <a:t>VNC </a:t>
            </a:r>
            <a:r>
              <a:rPr lang="zh-TW" altLang="en-US" dirty="0"/>
              <a:t>主要用於遠端開發與即時監看 </a:t>
            </a:r>
            <a:r>
              <a:rPr lang="en-US" altLang="zh-TW" dirty="0"/>
              <a:t>Raspberry Pi </a:t>
            </a:r>
            <a:r>
              <a:rPr lang="zh-TW" altLang="en-US" dirty="0"/>
              <a:t>的影像與程式執行情況，方便我們在沒有外接螢幕與鍵盤的情況下進行開發與除錯。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VNC </a:t>
            </a:r>
            <a:r>
              <a:rPr lang="zh-TW" altLang="en-US" dirty="0"/>
              <a:t>的基本架構分為兩個部分：</a:t>
            </a:r>
            <a:r>
              <a:rPr lang="en-US" altLang="zh-TW" dirty="0"/>
              <a:t>Server </a:t>
            </a:r>
            <a:r>
              <a:rPr lang="zh-TW" altLang="en-US" dirty="0"/>
              <a:t>與 </a:t>
            </a:r>
            <a:r>
              <a:rPr lang="en-US" altLang="zh-TW" dirty="0"/>
              <a:t>Viewer</a:t>
            </a:r>
            <a:r>
              <a:rPr lang="zh-TW" altLang="en-US" dirty="0"/>
              <a:t>。</a:t>
            </a:r>
            <a:r>
              <a:rPr lang="en-US" altLang="zh-TW" dirty="0"/>
              <a:t>VNC Server </a:t>
            </a:r>
            <a:r>
              <a:rPr lang="zh-TW" altLang="en-US" dirty="0"/>
              <a:t>安裝在被控制的設備上，在本專題中就是 </a:t>
            </a:r>
            <a:r>
              <a:rPr lang="en-US" altLang="zh-TW" dirty="0"/>
              <a:t>Raspberry Pi</a:t>
            </a:r>
            <a:r>
              <a:rPr lang="zh-TW" altLang="en-US" dirty="0"/>
              <a:t>。它的工作是擷取 </a:t>
            </a:r>
            <a:r>
              <a:rPr lang="en-US" altLang="zh-TW" dirty="0"/>
              <a:t>Raspberry Pi </a:t>
            </a:r>
            <a:r>
              <a:rPr lang="zh-TW" altLang="en-US" dirty="0"/>
              <a:t>的畫面，並將畫面資料傳送給遠端使用者。</a:t>
            </a:r>
            <a:r>
              <a:rPr lang="en-US" altLang="zh-TW" dirty="0"/>
              <a:t>VNC Viewer </a:t>
            </a:r>
            <a:r>
              <a:rPr lang="zh-TW" altLang="en-US" dirty="0"/>
              <a:t>則安裝在使用者的電腦上，</a:t>
            </a:r>
            <a:r>
              <a:rPr lang="en-US" altLang="zh-TW" dirty="0"/>
              <a:t>Viewer </a:t>
            </a:r>
            <a:r>
              <a:rPr lang="zh-TW" altLang="en-US" dirty="0"/>
              <a:t>會接收畫面資料，同時將滑鼠與鍵盤的操作回傳給 </a:t>
            </a:r>
            <a:r>
              <a:rPr lang="en-US" altLang="zh-TW" dirty="0"/>
              <a:t>Server</a:t>
            </a:r>
            <a:r>
              <a:rPr lang="zh-TW" altLang="en-US" dirty="0"/>
              <a:t>。透過這樣的架構，就可以實現即時的遠端桌面操作。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B2205-82C4-4F07-B99F-066AD8715E5A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99658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在運作原理上，</a:t>
            </a:r>
            <a:r>
              <a:rPr lang="en-US" altLang="zh-TW" dirty="0"/>
              <a:t>VNC </a:t>
            </a:r>
            <a:r>
              <a:rPr lang="zh-TW" altLang="en-US" dirty="0"/>
              <a:t>是基於 </a:t>
            </a:r>
            <a:r>
              <a:rPr lang="en-US" altLang="zh-TW" dirty="0"/>
              <a:t>RFB</a:t>
            </a:r>
            <a:r>
              <a:rPr lang="zh-TW" altLang="en-US" dirty="0"/>
              <a:t>，也就是 </a:t>
            </a:r>
            <a:r>
              <a:rPr lang="en-US" altLang="zh-TW" dirty="0"/>
              <a:t>Remote Frame Buffer </a:t>
            </a:r>
            <a:r>
              <a:rPr lang="zh-TW" altLang="en-US" dirty="0"/>
              <a:t>協定。</a:t>
            </a:r>
            <a:r>
              <a:rPr lang="en-US" altLang="zh-TW" dirty="0"/>
              <a:t>Server </a:t>
            </a:r>
            <a:r>
              <a:rPr lang="zh-TW" altLang="en-US" dirty="0"/>
              <a:t>端會將畫面像素進行擷取與壓縮，然後透過網路傳送給 </a:t>
            </a:r>
            <a:r>
              <a:rPr lang="en-US" altLang="zh-TW" dirty="0"/>
              <a:t>Viewer</a:t>
            </a:r>
            <a:r>
              <a:rPr lang="zh-TW" altLang="en-US" dirty="0"/>
              <a:t>。</a:t>
            </a:r>
            <a:r>
              <a:rPr lang="en-US" altLang="zh-TW" dirty="0"/>
              <a:t>Viewer </a:t>
            </a:r>
            <a:r>
              <a:rPr lang="zh-TW" altLang="en-US" dirty="0"/>
              <a:t>則會把使用者的滑鼠與鍵盤操作傳回給 </a:t>
            </a:r>
            <a:r>
              <a:rPr lang="en-US" altLang="zh-TW" dirty="0"/>
              <a:t>Server</a:t>
            </a:r>
            <a:r>
              <a:rPr lang="zh-TW" altLang="en-US" dirty="0"/>
              <a:t>。透過畫面傳送與操作回傳的雙向通訊，</a:t>
            </a:r>
            <a:r>
              <a:rPr lang="en-US" altLang="zh-TW" dirty="0"/>
              <a:t>VNC </a:t>
            </a:r>
            <a:r>
              <a:rPr lang="zh-TW" altLang="en-US" dirty="0"/>
              <a:t>就能實現互動式的遠端桌面控制。在本專題中，這個機制主要用來輔助開發與系統監控，而不影響實際系統功能。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B2205-82C4-4F07-B99F-066AD8715E5A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92309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接下來介紹的是 </a:t>
            </a:r>
            <a:r>
              <a:rPr lang="en-US" altLang="zh-TW" dirty="0" err="1"/>
              <a:t>MediaPipe</a:t>
            </a:r>
            <a:r>
              <a:rPr lang="en-US" altLang="zh-TW" dirty="0"/>
              <a:t> </a:t>
            </a:r>
            <a:r>
              <a:rPr lang="zh-TW" altLang="en-US" dirty="0"/>
              <a:t>手部偵測。</a:t>
            </a:r>
            <a:r>
              <a:rPr lang="en-US" altLang="zh-TW" dirty="0" err="1"/>
              <a:t>MediaPipe</a:t>
            </a:r>
            <a:r>
              <a:rPr lang="en-US" altLang="zh-TW" dirty="0"/>
              <a:t> Hand Detection </a:t>
            </a:r>
            <a:r>
              <a:rPr lang="zh-TW" altLang="en-US" dirty="0"/>
              <a:t>是 </a:t>
            </a:r>
            <a:r>
              <a:rPr lang="en-US" altLang="zh-TW" dirty="0"/>
              <a:t>Google </a:t>
            </a:r>
            <a:r>
              <a:rPr lang="zh-TW" altLang="en-US" dirty="0"/>
              <a:t>提供的一套即時手部偵測與追蹤解決方案。它可以在影像或影片串流中即時偵測手部，並提供詳細的手部關鍵點資訊。這個工具非常適合應用在即時人機互動或嵌入式視覺系統中。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 err="1"/>
              <a:t>MediaPipe</a:t>
            </a:r>
            <a:r>
              <a:rPr lang="en-US" altLang="zh-TW" dirty="0"/>
              <a:t> </a:t>
            </a:r>
            <a:r>
              <a:rPr lang="zh-TW" altLang="en-US" dirty="0"/>
              <a:t>的手部偵測是透過多階段的機器學習流程完成的。首先，系統會在影像中偵測可能出現手部的區域，接著再針對偵測到的手部，估測 </a:t>
            </a:r>
            <a:r>
              <a:rPr lang="en-US" altLang="zh-TW" dirty="0"/>
              <a:t>21 </a:t>
            </a:r>
            <a:r>
              <a:rPr lang="zh-TW" altLang="en-US" dirty="0"/>
              <a:t>個手部關鍵點。這些關鍵點包含手指的關節位置與手腕位置，可以用來描述手部的姿態與動作。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 err="1"/>
              <a:t>MediaPipe</a:t>
            </a:r>
            <a:r>
              <a:rPr lang="en-US" altLang="zh-TW" dirty="0"/>
              <a:t> </a:t>
            </a:r>
            <a:r>
              <a:rPr lang="zh-TW" altLang="en-US" dirty="0"/>
              <a:t>在偵測到手部後，會輸出三類主要資訊。第一是手部的 </a:t>
            </a:r>
            <a:r>
              <a:rPr lang="en-US" altLang="zh-TW" dirty="0"/>
              <a:t>bounding box</a:t>
            </a:r>
            <a:r>
              <a:rPr lang="zh-TW" altLang="en-US" dirty="0"/>
              <a:t>，也就是手的外框位置。第二是 </a:t>
            </a:r>
            <a:r>
              <a:rPr lang="en-US" altLang="zh-TW" dirty="0"/>
              <a:t>21 </a:t>
            </a:r>
            <a:r>
              <a:rPr lang="zh-TW" altLang="en-US" dirty="0"/>
              <a:t>個手部關鍵點，代表手部骨架結構。第三是正規化後的座標，能適用於不同解析度的影像。在本系統中，我們利用這些資訊來裁切手部 </a:t>
            </a:r>
            <a:r>
              <a:rPr lang="en-US" altLang="zh-TW" dirty="0"/>
              <a:t>ROI</a:t>
            </a:r>
            <a:r>
              <a:rPr lang="zh-TW" altLang="en-US" dirty="0"/>
              <a:t>，並作為後續影像前處理與辨識的基礎。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B2205-82C4-4F07-B99F-066AD8715E5A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99898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這個模型採用的是一個輕量化的卷積神經網路架構，</a:t>
            </a:r>
            <a:br>
              <a:rPr lang="zh-TW" altLang="en-US" dirty="0"/>
            </a:br>
            <a:r>
              <a:rPr lang="zh-TW" altLang="en-US" dirty="0"/>
              <a:t>主要目標是能夠部署在 </a:t>
            </a:r>
            <a:r>
              <a:rPr lang="en-US" altLang="zh-TW" dirty="0"/>
              <a:t>STM32 </a:t>
            </a:r>
            <a:r>
              <a:rPr lang="zh-TW" altLang="en-US" dirty="0"/>
              <a:t>這類資源受限的嵌入式平台上。</a:t>
            </a:r>
            <a:br>
              <a:rPr lang="zh-TW" altLang="en-US" dirty="0"/>
            </a:br>
            <a:r>
              <a:rPr lang="zh-TW" altLang="en-US" dirty="0"/>
              <a:t>模型包含多層卷積與池化層</a:t>
            </a:r>
            <a:r>
              <a:rPr lang="en-US" altLang="zh-TW" dirty="0"/>
              <a:t>(3+1)</a:t>
            </a:r>
            <a:r>
              <a:rPr lang="zh-TW" altLang="en-US" dirty="0"/>
              <a:t>，用來萃取影像特徵，</a:t>
            </a:r>
            <a:br>
              <a:rPr lang="zh-TW" altLang="en-US" dirty="0"/>
            </a:br>
            <a:r>
              <a:rPr lang="zh-TW" altLang="en-US" dirty="0"/>
              <a:t>並使用 </a:t>
            </a:r>
            <a:r>
              <a:rPr lang="en-US" altLang="zh-TW" dirty="0"/>
              <a:t>Global Average Pooling </a:t>
            </a:r>
            <a:r>
              <a:rPr lang="zh-TW" altLang="en-US" dirty="0"/>
              <a:t>來取代大型全連接層，</a:t>
            </a:r>
            <a:br>
              <a:rPr lang="zh-TW" altLang="en-US" dirty="0"/>
            </a:br>
            <a:r>
              <a:rPr lang="zh-TW" altLang="en-US" dirty="0"/>
              <a:t>最後透過 </a:t>
            </a:r>
            <a:r>
              <a:rPr lang="en-US" altLang="zh-TW" dirty="0" err="1"/>
              <a:t>Softmax</a:t>
            </a:r>
            <a:r>
              <a:rPr lang="en-US" altLang="zh-TW" dirty="0"/>
              <a:t> </a:t>
            </a:r>
            <a:r>
              <a:rPr lang="zh-TW" altLang="en-US" dirty="0"/>
              <a:t>輸出三種手勢分類結果，分別是 </a:t>
            </a:r>
            <a:r>
              <a:rPr lang="en-US" altLang="zh-TW" dirty="0"/>
              <a:t>K</a:t>
            </a:r>
            <a:r>
              <a:rPr lang="zh-TW" altLang="en-US" dirty="0"/>
              <a:t>、</a:t>
            </a:r>
            <a:r>
              <a:rPr lang="en-US" altLang="zh-TW" dirty="0"/>
              <a:t>L </a:t>
            </a:r>
            <a:r>
              <a:rPr lang="zh-TW" altLang="en-US" dirty="0"/>
              <a:t>與 </a:t>
            </a:r>
            <a:r>
              <a:rPr lang="en-US" altLang="zh-TW" dirty="0"/>
              <a:t>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B2205-82C4-4F07-B99F-066AD8715E5A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72780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模型的輸入影像是灰階影像，解析度為 </a:t>
            </a:r>
            <a:r>
              <a:rPr lang="en-US" altLang="zh-TW" dirty="0"/>
              <a:t>64×64</a:t>
            </a:r>
            <a:r>
              <a:rPr lang="zh-TW" altLang="en-US" dirty="0"/>
              <a:t>，</a:t>
            </a:r>
            <a:br>
              <a:rPr lang="zh-TW" altLang="en-US" dirty="0"/>
            </a:br>
            <a:r>
              <a:rPr lang="zh-TW" altLang="en-US" dirty="0"/>
              <a:t>只使用單一通道，可以有效降低運算量與記憶體需求。</a:t>
            </a:r>
            <a:br>
              <a:rPr lang="zh-TW" altLang="en-US" dirty="0"/>
            </a:br>
            <a:r>
              <a:rPr lang="zh-TW" altLang="en-US" dirty="0"/>
              <a:t>這樣的影像格式也和實際 </a:t>
            </a:r>
            <a:r>
              <a:rPr lang="en-US" altLang="zh-TW" dirty="0"/>
              <a:t>Raspberry Pi </a:t>
            </a:r>
            <a:r>
              <a:rPr lang="zh-TW" altLang="en-US" dirty="0"/>
              <a:t>傳送給 </a:t>
            </a:r>
            <a:r>
              <a:rPr lang="en-US" altLang="zh-TW" dirty="0"/>
              <a:t>STM32 </a:t>
            </a:r>
            <a:r>
              <a:rPr lang="zh-TW" altLang="en-US" dirty="0"/>
              <a:t>的影像格式一致，</a:t>
            </a:r>
            <a:br>
              <a:rPr lang="zh-TW" altLang="en-US" dirty="0"/>
            </a:br>
            <a:r>
              <a:rPr lang="zh-TW" altLang="en-US" dirty="0"/>
              <a:t>確保訓練與實際推論階段的資料分佈相同。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在訓練完成後，模型會轉換成 </a:t>
            </a:r>
            <a:r>
              <a:rPr lang="en-US" altLang="zh-TW" dirty="0"/>
              <a:t>TensorFlow Lite </a:t>
            </a:r>
            <a:r>
              <a:rPr lang="zh-TW" altLang="en-US" dirty="0"/>
              <a:t>格式。</a:t>
            </a:r>
            <a:br>
              <a:rPr lang="zh-TW" altLang="en-US" dirty="0"/>
            </a:br>
            <a:r>
              <a:rPr lang="en-US" altLang="zh-TW" dirty="0" err="1"/>
              <a:t>TFLite</a:t>
            </a:r>
            <a:r>
              <a:rPr lang="en-US" altLang="zh-TW" dirty="0"/>
              <a:t> </a:t>
            </a:r>
            <a:r>
              <a:rPr lang="zh-TW" altLang="en-US" dirty="0"/>
              <a:t>是專門為行動與嵌入式裝置設計的模型格式，</a:t>
            </a:r>
            <a:br>
              <a:rPr lang="zh-TW" altLang="en-US" dirty="0"/>
            </a:br>
            <a:r>
              <a:rPr lang="zh-TW" altLang="en-US" dirty="0"/>
              <a:t>可以直接搭配 </a:t>
            </a:r>
            <a:r>
              <a:rPr lang="en-US" altLang="zh-TW" dirty="0"/>
              <a:t>STM32Cube.AI </a:t>
            </a:r>
            <a:r>
              <a:rPr lang="zh-TW" altLang="en-US" dirty="0"/>
              <a:t>進行部署與推論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將模型轉成 </a:t>
            </a:r>
            <a:r>
              <a:rPr lang="en-US" altLang="zh-TW" dirty="0" err="1"/>
              <a:t>TFLite</a:t>
            </a:r>
            <a:r>
              <a:rPr lang="en-US" altLang="zh-TW" dirty="0"/>
              <a:t> </a:t>
            </a:r>
            <a:r>
              <a:rPr lang="zh-TW" altLang="en-US" dirty="0"/>
              <a:t>可以大幅降低模型大小與記憶體使用量，</a:t>
            </a:r>
            <a:br>
              <a:rPr lang="zh-TW" altLang="en-US" dirty="0"/>
            </a:br>
            <a:r>
              <a:rPr lang="zh-TW" altLang="en-US" dirty="0"/>
              <a:t>也能減少運算需求，適合在 </a:t>
            </a:r>
            <a:r>
              <a:rPr lang="en-US" altLang="zh-TW" dirty="0"/>
              <a:t>STM32 </a:t>
            </a:r>
            <a:r>
              <a:rPr lang="zh-TW" altLang="en-US" dirty="0"/>
              <a:t>上即時執行。</a:t>
            </a:r>
            <a:br>
              <a:rPr lang="zh-TW" altLang="en-US" dirty="0"/>
            </a:br>
            <a:r>
              <a:rPr lang="zh-TW" altLang="en-US" dirty="0"/>
              <a:t>不過相較於完整的 </a:t>
            </a:r>
            <a:r>
              <a:rPr lang="en-US" altLang="zh-TW" dirty="0"/>
              <a:t>TensorFlow</a:t>
            </a:r>
            <a:r>
              <a:rPr lang="zh-TW" altLang="en-US" dirty="0"/>
              <a:t>，</a:t>
            </a:r>
            <a:br>
              <a:rPr lang="zh-TW" altLang="en-US" dirty="0"/>
            </a:br>
            <a:r>
              <a:rPr lang="zh-TW" altLang="en-US" dirty="0"/>
              <a:t>在模型彈性與精度上會有些許取捨，</a:t>
            </a:r>
            <a:br>
              <a:rPr lang="zh-TW" altLang="en-US" dirty="0"/>
            </a:br>
            <a:r>
              <a:rPr lang="zh-TW" altLang="en-US" dirty="0"/>
              <a:t>但對於嵌入式即時辨識應用來說是可以接受的。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B2205-82C4-4F07-B99F-066AD8715E5A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6927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FADE33-0DCF-4742-AE60-16EE711DB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CB19CE5-5803-4806-AA2E-9F09D3F5F3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27139D1-639A-4CE0-A8C8-572D963D1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1563-763A-4D02-AF3A-CF3D85BF41B1}" type="datetimeFigureOut">
              <a:rPr lang="zh-TW" altLang="en-US" smtClean="0"/>
              <a:t>2025/12/25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76A611E-A1BA-472F-8236-247EE8340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F75DC1-A72E-41E2-A220-5BE4BAD12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D41B9-A873-4A0D-A83D-E91980C8DF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817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4DD2EA-DC5B-4C2E-A027-5694D5BD2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DF80937-7CA0-4663-8AB1-FADAD3FA90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5ED9118-7B2A-42B0-AF86-3AD9EA81F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1563-763A-4D02-AF3A-CF3D85BF41B1}" type="datetimeFigureOut">
              <a:rPr lang="zh-TW" altLang="en-US" smtClean="0"/>
              <a:t>2025/12/25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AB571E8-1ED0-430C-8EE7-6D5210B57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1D4F6AF-8371-48E4-BEF0-B519FC7EC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D41B9-A873-4A0D-A83D-E91980C8DF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2838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F16945B-59F0-4DE8-82AD-B79F038234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9E5A28B-5A52-4FA0-A042-9EE31E292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1D39B8B-23B5-482C-BE4C-A1A7CE939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1563-763A-4D02-AF3A-CF3D85BF41B1}" type="datetimeFigureOut">
              <a:rPr lang="zh-TW" altLang="en-US" smtClean="0"/>
              <a:t>2025/12/25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03EC2B7-AF89-4FDF-81AA-BBB528557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5CB3E8D-4969-4303-B494-ECBD37B0E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D41B9-A873-4A0D-A83D-E91980C8DF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4458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8838CC-7B00-41CB-95C5-1B06FEB6F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482B2A8-BFA3-4093-8B3D-C6491D6878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EFA174A-8B49-421A-BB2D-A6AEC4D1A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1563-763A-4D02-AF3A-CF3D85BF41B1}" type="datetimeFigureOut">
              <a:rPr lang="zh-TW" altLang="en-US" smtClean="0"/>
              <a:t>2025/12/25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DBF8586-37DC-4DB1-888C-2872EFE58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DFB644A-43A5-4A2D-B5CC-38E7666AA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D41B9-A873-4A0D-A83D-E91980C8DF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7537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D47788-4810-4584-BB71-6772B3327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9E496E4-4D3D-4613-B19C-9FC14614C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3557F4-8E6F-49AD-A20D-F6412AB3E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1563-763A-4D02-AF3A-CF3D85BF41B1}" type="datetimeFigureOut">
              <a:rPr lang="zh-TW" altLang="en-US" smtClean="0"/>
              <a:t>2025/12/25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3FD48A2-7EDD-47B8-A55B-E8BE907E6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A569208-C543-44C2-A580-C3DFBF7BA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D41B9-A873-4A0D-A83D-E91980C8DF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627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E28125-8575-4E8E-8E22-E93B9BBB9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AF5EE73-8661-4AF2-B2B3-150C9B6689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7038557-463A-4286-A5D1-3615AEE499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AA9D7AA-08CC-40EA-A734-21967FC71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1563-763A-4D02-AF3A-CF3D85BF41B1}" type="datetimeFigureOut">
              <a:rPr lang="zh-TW" altLang="en-US" smtClean="0"/>
              <a:t>2025/12/25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612C62E-03CE-4551-AA7B-63183B703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C241D8E-1A1C-44A4-B1A9-3AD976E15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D41B9-A873-4A0D-A83D-E91980C8DF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9511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FAB908-8B32-452C-A9F4-307D2FBA1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F65A357-F3C8-4C2C-B9C5-A4831E4F66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7B671B4-387A-40D5-92B0-28166A9C16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0B276DC-1436-43A1-9E30-A87DBCAE98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4BA468B-E640-426D-BCBA-5B050590B1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C6C8AA6-B399-4A5D-9501-1EF6992DF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1563-763A-4D02-AF3A-CF3D85BF41B1}" type="datetimeFigureOut">
              <a:rPr lang="zh-TW" altLang="en-US" smtClean="0"/>
              <a:t>2025/12/25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83CB661-3649-4AF8-8228-D062BB499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D6E9C1F-DE43-4235-B795-6DA3F10F6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D41B9-A873-4A0D-A83D-E91980C8DF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0853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A1044A-1A07-46ED-A5CA-3D2A4C9B7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3005A88-1870-41B8-9EE6-CCD3C21BC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1563-763A-4D02-AF3A-CF3D85BF41B1}" type="datetimeFigureOut">
              <a:rPr lang="zh-TW" altLang="en-US" smtClean="0"/>
              <a:t>2025/12/25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A4466DC-E39C-4F96-B5C9-7849EC7FF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AF8C3B1-4647-4C73-A325-00D52AD4E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D41B9-A873-4A0D-A83D-E91980C8DF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8291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3C91112-6C60-4365-9700-F17CD2373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1563-763A-4D02-AF3A-CF3D85BF41B1}" type="datetimeFigureOut">
              <a:rPr lang="zh-TW" altLang="en-US" smtClean="0"/>
              <a:t>2025/12/25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975D7DF-9BDB-4C9B-B423-DBB01DBF0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58F151C-E91B-453B-8837-83056A569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D41B9-A873-4A0D-A83D-E91980C8DF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152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40455A-6505-4C53-AD33-062FE3B32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F9E526A-9318-4F1D-AED0-A3BA92F7E7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2FAE638-DE1A-43CC-864A-C26252AED7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B2496FE-D56B-4982-8890-9A3FCC5E6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1563-763A-4D02-AF3A-CF3D85BF41B1}" type="datetimeFigureOut">
              <a:rPr lang="zh-TW" altLang="en-US" smtClean="0"/>
              <a:t>2025/12/25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3DD1C48-05A6-45C1-B08B-2E2FB0F08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E3C30FF-E491-4361-AA7F-38FFA8B2A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D41B9-A873-4A0D-A83D-E91980C8DF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0213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B4DFD1-0685-4A5A-97ED-B3FAC53EB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81BFCC0B-BA95-4286-92B3-01796AC77A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B9E6745-45A9-4DD3-9841-010B379EBF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BD8BE8C-9778-4992-B4EE-24313A9D1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1563-763A-4D02-AF3A-CF3D85BF41B1}" type="datetimeFigureOut">
              <a:rPr lang="zh-TW" altLang="en-US" smtClean="0"/>
              <a:t>2025/12/25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8B4F4D7-79EE-4FA6-A472-3EFAC8E0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EC68A4D-05DA-43AB-B021-3F95FAC41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D41B9-A873-4A0D-A83D-E91980C8DF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1005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9479C5F-F82F-46D0-8A74-9F7B3A779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227EBA1-7C6D-4A82-81BF-826C680C1C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1EF656-1659-4A0E-8491-309011A032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71563-763A-4D02-AF3A-CF3D85BF41B1}" type="datetimeFigureOut">
              <a:rPr lang="zh-TW" altLang="en-US" smtClean="0"/>
              <a:t>2025/12/25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24F4E85-7CB7-4224-BB0C-0A54DA8A31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5C1698D-65B5-4870-BA87-571F186DD5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0D41B9-A873-4A0D-A83D-E91980C8DF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470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10.jp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11" Type="http://schemas.openxmlformats.org/officeDocument/2006/relationships/image" Target="../media/image18.jpg"/><Relationship Id="rId5" Type="http://schemas.openxmlformats.org/officeDocument/2006/relationships/image" Target="../media/image12.jpg"/><Relationship Id="rId10" Type="http://schemas.openxmlformats.org/officeDocument/2006/relationships/image" Target="../media/image17.jpg"/><Relationship Id="rId4" Type="http://schemas.openxmlformats.org/officeDocument/2006/relationships/image" Target="../media/image11.jpg"/><Relationship Id="rId9" Type="http://schemas.openxmlformats.org/officeDocument/2006/relationships/image" Target="../media/image16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apipe.readthedocs.io/en/latest/solutions/hands.html" TargetMode="External"/><Relationship Id="rId7" Type="http://schemas.openxmlformats.org/officeDocument/2006/relationships/hyperlink" Target="https://www.kaggle.com/datasets/grassknoted/asl-alphabet" TargetMode="External"/><Relationship Id="rId2" Type="http://schemas.openxmlformats.org/officeDocument/2006/relationships/hyperlink" Target="https://deskin.io/zh/resource/blog/what-is-vnc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andomnerdtutorials.com/install-mediapipe-raspberry-pi/" TargetMode="External"/><Relationship Id="rId5" Type="http://schemas.openxmlformats.org/officeDocument/2006/relationships/hyperlink" Target="https://ai.google.dev/edge/mediapipe/solutions/vision/hand_landmarker?hl=zh-tw" TargetMode="External"/><Relationship Id="rId4" Type="http://schemas.openxmlformats.org/officeDocument/2006/relationships/hyperlink" Target="https://ithelp.ithome.com.tw/m/articles/10299964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FF8633-A5A5-487E-9F7A-98B089FD0A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電工實驗（嵌入式系統</a:t>
            </a:r>
            <a:r>
              <a:rPr lang="en-US" altLang="zh-TW" dirty="0"/>
              <a:t>)</a:t>
            </a:r>
            <a:br>
              <a:rPr lang="en-US" altLang="zh-TW" dirty="0"/>
            </a:br>
            <a:r>
              <a:rPr lang="en-US" altLang="zh-TW" dirty="0"/>
              <a:t>Final Project Report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CFE4DF6-43A2-4780-9A96-9DADA23A3A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9916" y="4003091"/>
            <a:ext cx="11189369" cy="2387600"/>
          </a:xfrm>
        </p:spPr>
        <p:txBody>
          <a:bodyPr>
            <a:normAutofit fontScale="85000" lnSpcReduction="20000"/>
          </a:bodyPr>
          <a:lstStyle/>
          <a:p>
            <a:r>
              <a:rPr lang="en-US" altLang="zh-TW" sz="3900" dirty="0"/>
              <a:t>Title : Hand Gesture Recognition System Using Raspberry Pi Camera and STM32</a:t>
            </a:r>
          </a:p>
          <a:p>
            <a:endParaRPr lang="en-US" altLang="zh-TW" sz="2800" dirty="0"/>
          </a:p>
          <a:p>
            <a:endParaRPr lang="en-US" altLang="zh-TW" sz="2800" dirty="0"/>
          </a:p>
          <a:p>
            <a:r>
              <a:rPr lang="en-US" altLang="zh-TW" sz="2800" dirty="0"/>
              <a:t>R13522802 </a:t>
            </a:r>
            <a:r>
              <a:rPr lang="zh-TW" altLang="en-US" sz="2800" dirty="0"/>
              <a:t>陳冠呈</a:t>
            </a:r>
            <a:endParaRPr lang="en-US" altLang="zh-TW" sz="2800" dirty="0"/>
          </a:p>
          <a:p>
            <a:r>
              <a:rPr lang="en-US" altLang="zh-TW" sz="2800" dirty="0"/>
              <a:t>B12901130 </a:t>
            </a:r>
            <a:r>
              <a:rPr lang="zh-TW" altLang="en-US" sz="2800" dirty="0"/>
              <a:t>劉劭毅</a:t>
            </a:r>
          </a:p>
        </p:txBody>
      </p:sp>
    </p:spTree>
    <p:extLst>
      <p:ext uri="{BB962C8B-B14F-4D97-AF65-F5344CB8AC3E}">
        <p14:creationId xmlns:p14="http://schemas.microsoft.com/office/powerpoint/2010/main" val="513591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832989-2502-4774-868D-DA2B6385A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658657C-24A4-4895-B73C-E74A74FB1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000" dirty="0"/>
              <a:t>3. How VNC Works</a:t>
            </a:r>
          </a:p>
          <a:p>
            <a:r>
              <a:rPr lang="en-US" altLang="zh-TW" sz="2000" dirty="0"/>
              <a:t>VNC is based on the RFB (Remote Frame Buffer) protocol.</a:t>
            </a:r>
          </a:p>
          <a:p>
            <a:r>
              <a:rPr lang="en-US" altLang="zh-TW" sz="2000" dirty="0"/>
              <a:t>The server captures and compresses screen pixels and sends them to the viewer.</a:t>
            </a:r>
          </a:p>
          <a:p>
            <a:r>
              <a:rPr lang="en-US" altLang="zh-TW" sz="2000" dirty="0"/>
              <a:t>The viewer sends keyboard and mouse inputs back to the server.</a:t>
            </a:r>
          </a:p>
          <a:p>
            <a:r>
              <a:rPr lang="en-US" altLang="zh-TW" sz="2000" dirty="0"/>
              <a:t>This process enables interactive remote desktop control.</a:t>
            </a:r>
            <a:endParaRPr lang="zh-TW" altLang="en-US" sz="20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D18919A-E926-4827-A15D-A2B7175C8C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5872" y="4145865"/>
            <a:ext cx="5001323" cy="250542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7F94C6F-AFF6-4B70-A075-D163480DEC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7128"/>
          <a:stretch/>
        </p:blipFill>
        <p:spPr>
          <a:xfrm>
            <a:off x="9779075" y="1690688"/>
            <a:ext cx="2101516" cy="2055302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101A0ABB-EA09-42C9-9BA2-03C07C6D5F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1779" y="4145865"/>
            <a:ext cx="4389712" cy="2590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850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9CA7701-E8E3-4BAC-8643-D83EFBC90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526" y="1472699"/>
            <a:ext cx="10515600" cy="5040396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altLang="zh-TW" b="1" dirty="0"/>
              <a:t>What is </a:t>
            </a:r>
            <a:r>
              <a:rPr lang="en-US" altLang="zh-TW" b="1" dirty="0" err="1"/>
              <a:t>MediaPipe</a:t>
            </a:r>
            <a:r>
              <a:rPr lang="en-US" altLang="zh-TW" b="1" dirty="0"/>
              <a:t> Hand Detection?</a:t>
            </a:r>
          </a:p>
          <a:p>
            <a:pPr lvl="1"/>
            <a:r>
              <a:rPr lang="en-US" altLang="zh-TW" dirty="0"/>
              <a:t>A real-time hand detection and tracking solution developed by Google</a:t>
            </a:r>
          </a:p>
          <a:p>
            <a:pPr lvl="1"/>
            <a:r>
              <a:rPr lang="en-US" altLang="zh-TW" dirty="0"/>
              <a:t>Detects hands in images or video streams</a:t>
            </a:r>
          </a:p>
          <a:p>
            <a:pPr lvl="1"/>
            <a:r>
              <a:rPr lang="en-US" altLang="zh-TW" dirty="0"/>
              <a:t>Provides detailed hand landmark information</a:t>
            </a:r>
          </a:p>
          <a:p>
            <a:pPr marL="514350" indent="-514350">
              <a:buAutoNum type="arabicPeriod"/>
            </a:pPr>
            <a:r>
              <a:rPr lang="en-US" altLang="zh-TW" b="1" dirty="0"/>
              <a:t>How </a:t>
            </a:r>
            <a:r>
              <a:rPr lang="en-US" altLang="zh-TW" b="1" dirty="0" err="1"/>
              <a:t>MediaPipe</a:t>
            </a:r>
            <a:r>
              <a:rPr lang="en-US" altLang="zh-TW" b="1" dirty="0"/>
              <a:t> Hand Detection Works</a:t>
            </a:r>
          </a:p>
          <a:p>
            <a:pPr lvl="1"/>
            <a:r>
              <a:rPr lang="en-US" altLang="zh-TW" dirty="0"/>
              <a:t>Uses a multi-stage machine learning pipeline</a:t>
            </a:r>
          </a:p>
          <a:p>
            <a:pPr lvl="1"/>
            <a:r>
              <a:rPr lang="en-US" altLang="zh-TW" dirty="0"/>
              <a:t>First detects the hand region in the image</a:t>
            </a:r>
          </a:p>
          <a:p>
            <a:pPr lvl="1"/>
            <a:r>
              <a:rPr lang="en-US" altLang="zh-TW" dirty="0"/>
              <a:t>Then estimates 21 hand landmarks for each detected hand</a:t>
            </a:r>
          </a:p>
          <a:p>
            <a:pPr marL="514350" indent="-514350">
              <a:buAutoNum type="arabicPeriod"/>
            </a:pPr>
            <a:r>
              <a:rPr lang="en-US" altLang="zh-TW" b="1" dirty="0" err="1"/>
              <a:t>MediaPipe</a:t>
            </a:r>
            <a:r>
              <a:rPr lang="en-US" altLang="zh-TW" b="1" dirty="0"/>
              <a:t> Output</a:t>
            </a:r>
          </a:p>
          <a:p>
            <a:pPr lvl="1"/>
            <a:r>
              <a:rPr lang="en-US" altLang="zh-TW" dirty="0"/>
              <a:t>Hand bounding box</a:t>
            </a:r>
          </a:p>
          <a:p>
            <a:pPr lvl="1"/>
            <a:r>
              <a:rPr lang="en-US" altLang="zh-TW" dirty="0"/>
              <a:t>21 hand landmark coordinates (finger joints and palm)</a:t>
            </a:r>
          </a:p>
          <a:p>
            <a:pPr lvl="1"/>
            <a:r>
              <a:rPr lang="en-US" altLang="zh-TW" dirty="0"/>
              <a:t>Normalized landmark positions for different image sizes</a:t>
            </a:r>
          </a:p>
          <a:p>
            <a:pPr lvl="1"/>
            <a:endParaRPr lang="en-US" altLang="zh-TW" b="1" dirty="0"/>
          </a:p>
          <a:p>
            <a:pPr marL="514350" indent="-514350">
              <a:buAutoNum type="arabicPeriod"/>
            </a:pPr>
            <a:endParaRPr lang="en-US" altLang="zh-TW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F7191CE8-B69B-436B-B935-E0766A9C5CE0}"/>
              </a:ext>
            </a:extLst>
          </p:cNvPr>
          <p:cNvSpPr txBox="1">
            <a:spLocks/>
          </p:cNvSpPr>
          <p:nvPr/>
        </p:nvSpPr>
        <p:spPr>
          <a:xfrm>
            <a:off x="217070" y="514643"/>
            <a:ext cx="7115175" cy="585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b="1" u="sng" dirty="0" err="1"/>
              <a:t>MediaPipe</a:t>
            </a:r>
            <a:r>
              <a:rPr lang="en-US" altLang="zh-TW" b="1" u="sng" dirty="0"/>
              <a:t> hand detection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914132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15D3A7B7-D184-48B5-BDB2-1A830D83F4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530" y="887095"/>
            <a:ext cx="6358494" cy="5450138"/>
          </a:xfrm>
          <a:prstGeom prst="rect">
            <a:avLst/>
          </a:prstGeom>
        </p:spPr>
      </p:pic>
      <p:pic>
        <p:nvPicPr>
          <p:cNvPr id="6" name="錄製內容 2025-12-17 220306">
            <a:hlinkClick r:id="" action="ppaction://media"/>
            <a:extLst>
              <a:ext uri="{FF2B5EF4-FFF2-40B4-BE49-F238E27FC236}">
                <a16:creationId xmlns:a16="http://schemas.microsoft.com/office/drawing/2014/main" id="{0C4C0248-365A-4663-B61D-0A4D6CAC78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56778" y="1027906"/>
            <a:ext cx="2865438" cy="5456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213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4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C68854A-F629-4B6C-83EC-D8BAC5F53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750" y="1088840"/>
            <a:ext cx="10515600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zh-TW" sz="2400" b="1" dirty="0"/>
              <a:t>Model Architecture</a:t>
            </a:r>
          </a:p>
          <a:p>
            <a:pPr lvl="1"/>
            <a:r>
              <a:rPr lang="en-US" altLang="zh-TW" dirty="0"/>
              <a:t>Lightweight Convolutional Neural Network (CNN)</a:t>
            </a:r>
          </a:p>
          <a:p>
            <a:pPr lvl="1"/>
            <a:r>
              <a:rPr lang="en-US" altLang="zh-TW" dirty="0"/>
              <a:t>Designed for embedded deployment on STM32</a:t>
            </a:r>
          </a:p>
          <a:p>
            <a:pPr lvl="1"/>
            <a:r>
              <a:rPr lang="en-US" altLang="zh-TW" dirty="0"/>
              <a:t>Consists of:</a:t>
            </a:r>
          </a:p>
          <a:p>
            <a:pPr lvl="2"/>
            <a:r>
              <a:rPr lang="en-US" altLang="zh-TW" sz="2400" dirty="0"/>
              <a:t>Convolutional layers with stride and pooling</a:t>
            </a:r>
          </a:p>
          <a:p>
            <a:pPr lvl="2"/>
            <a:r>
              <a:rPr lang="en-US" altLang="zh-TW" sz="2400" dirty="0"/>
              <a:t>Global Average Pooling</a:t>
            </a:r>
          </a:p>
          <a:p>
            <a:pPr lvl="2"/>
            <a:r>
              <a:rPr lang="en-US" altLang="zh-TW" sz="2400" dirty="0"/>
              <a:t>Fully connected output layer with </a:t>
            </a:r>
            <a:r>
              <a:rPr lang="en-US" altLang="zh-TW" sz="2400" dirty="0" err="1"/>
              <a:t>Softmax</a:t>
            </a:r>
            <a:endParaRPr lang="en-US" altLang="zh-TW" sz="2400" dirty="0"/>
          </a:p>
          <a:p>
            <a:pPr lvl="1"/>
            <a:r>
              <a:rPr lang="en-US" altLang="zh-TW" dirty="0"/>
              <a:t>Outputs three gesture classes: K, L, O</a:t>
            </a:r>
            <a:endParaRPr lang="zh-TW" altLang="en-US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303218CA-41B6-408F-9266-D446FC3777AC}"/>
              </a:ext>
            </a:extLst>
          </p:cNvPr>
          <p:cNvSpPr txBox="1">
            <a:spLocks/>
          </p:cNvSpPr>
          <p:nvPr/>
        </p:nvSpPr>
        <p:spPr>
          <a:xfrm>
            <a:off x="349150" y="503053"/>
            <a:ext cx="7115175" cy="585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b="1" u="sng" dirty="0"/>
              <a:t>STM32 AI model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BF442AFD-2908-4808-A3CB-8CD6B95356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3573918"/>
              </p:ext>
            </p:extLst>
          </p:nvPr>
        </p:nvGraphicFramePr>
        <p:xfrm>
          <a:off x="1632050" y="4495666"/>
          <a:ext cx="9797949" cy="219456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265983">
                  <a:extLst>
                    <a:ext uri="{9D8B030D-6E8A-4147-A177-3AD203B41FA5}">
                      <a16:colId xmlns:a16="http://schemas.microsoft.com/office/drawing/2014/main" val="3006114680"/>
                    </a:ext>
                  </a:extLst>
                </a:gridCol>
                <a:gridCol w="3265983">
                  <a:extLst>
                    <a:ext uri="{9D8B030D-6E8A-4147-A177-3AD203B41FA5}">
                      <a16:colId xmlns:a16="http://schemas.microsoft.com/office/drawing/2014/main" val="47372939"/>
                    </a:ext>
                  </a:extLst>
                </a:gridCol>
                <a:gridCol w="3265983">
                  <a:extLst>
                    <a:ext uri="{9D8B030D-6E8A-4147-A177-3AD203B41FA5}">
                      <a16:colId xmlns:a16="http://schemas.microsoft.com/office/drawing/2014/main" val="3606271052"/>
                    </a:ext>
                  </a:extLst>
                </a:gridCol>
              </a:tblGrid>
              <a:tr h="331025">
                <a:tc>
                  <a:txBody>
                    <a:bodyPr/>
                    <a:lstStyle/>
                    <a:p>
                      <a:r>
                        <a:rPr lang="zh-TW" altLang="en-US"/>
                        <a:t>層級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類型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說明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1910106"/>
                  </a:ext>
                </a:extLst>
              </a:tr>
              <a:tr h="331025">
                <a:tc>
                  <a:txBody>
                    <a:bodyPr/>
                    <a:lstStyle/>
                    <a:p>
                      <a:r>
                        <a:rPr lang="en-US"/>
                        <a:t>Input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Input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64×64 </a:t>
                      </a:r>
                      <a:r>
                        <a:rPr lang="zh-TW" altLang="en-US"/>
                        <a:t>灰階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7409473"/>
                  </a:ext>
                </a:extLst>
              </a:tr>
              <a:tr h="331025">
                <a:tc>
                  <a:txBody>
                    <a:bodyPr/>
                    <a:lstStyle/>
                    <a:p>
                      <a:r>
                        <a:rPr lang="en-US"/>
                        <a:t>Layer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Conv2D + Pool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8 filters, stride=2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406528"/>
                  </a:ext>
                </a:extLst>
              </a:tr>
              <a:tr h="331025">
                <a:tc>
                  <a:txBody>
                    <a:bodyPr/>
                    <a:lstStyle/>
                    <a:p>
                      <a:r>
                        <a:rPr lang="en-US"/>
                        <a:t>Layer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Conv2D + Pool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16 filters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7254110"/>
                  </a:ext>
                </a:extLst>
              </a:tr>
              <a:tr h="331025">
                <a:tc>
                  <a:txBody>
                    <a:bodyPr/>
                    <a:lstStyle/>
                    <a:p>
                      <a:r>
                        <a:rPr lang="en-US"/>
                        <a:t>Layer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Conv2D + Pool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32 filters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09215580"/>
                  </a:ext>
                </a:extLst>
              </a:tr>
              <a:tr h="331025">
                <a:tc>
                  <a:txBody>
                    <a:bodyPr/>
                    <a:lstStyle/>
                    <a:p>
                      <a:r>
                        <a:rPr lang="en-US"/>
                        <a:t>Head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GAP + Dense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3-class output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70801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37309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64AD985-7096-49A9-8F58-58251B6C76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640" y="49466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b="1" dirty="0"/>
              <a:t>2. Input Image Format</a:t>
            </a:r>
          </a:p>
          <a:p>
            <a:pPr lvl="1"/>
            <a:r>
              <a:rPr lang="en-US" altLang="zh-TW" dirty="0"/>
              <a:t>Grayscale </a:t>
            </a:r>
            <a:r>
              <a:rPr lang="en-US" altLang="zh-TW" dirty="0" err="1"/>
              <a:t>imageResolution</a:t>
            </a:r>
            <a:r>
              <a:rPr lang="en-US" altLang="zh-TW" dirty="0"/>
              <a:t>: 64 × 64</a:t>
            </a:r>
          </a:p>
          <a:p>
            <a:pPr lvl="1"/>
            <a:r>
              <a:rPr lang="en-US" altLang="zh-TW" dirty="0"/>
              <a:t>Single channel input</a:t>
            </a:r>
          </a:p>
          <a:p>
            <a:pPr lvl="1"/>
            <a:r>
              <a:rPr lang="en-US" altLang="zh-TW" dirty="0"/>
              <a:t>Normalized and converted to Float32</a:t>
            </a:r>
          </a:p>
          <a:p>
            <a:pPr lvl="1"/>
            <a:r>
              <a:rPr lang="en-US" altLang="zh-TW" dirty="0"/>
              <a:t>Matches the image format used in the embedded system</a:t>
            </a:r>
          </a:p>
          <a:p>
            <a:pPr lvl="1"/>
            <a:endParaRPr lang="en-US" altLang="zh-TW" dirty="0"/>
          </a:p>
          <a:p>
            <a:pPr marL="0" indent="0">
              <a:buNone/>
            </a:pPr>
            <a:r>
              <a:rPr lang="en-US" altLang="zh-TW" sz="2400" b="1" dirty="0"/>
              <a:t>3. TF Lite Conversion</a:t>
            </a:r>
          </a:p>
          <a:p>
            <a:pPr lvl="1"/>
            <a:r>
              <a:rPr lang="en-US" altLang="zh-TW" dirty="0"/>
              <a:t>Trained model is converted to TensorFlow Lite (</a:t>
            </a:r>
            <a:r>
              <a:rPr lang="en-US" altLang="zh-TW" dirty="0" err="1"/>
              <a:t>TFLite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/>
              <a:t>Float32 model without quantization</a:t>
            </a:r>
          </a:p>
          <a:p>
            <a:pPr lvl="1"/>
            <a:r>
              <a:rPr lang="en-US" altLang="zh-TW" dirty="0"/>
              <a:t>Compatible with STM32Cube.AI</a:t>
            </a:r>
          </a:p>
        </p:txBody>
      </p: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D5FC978D-963A-497D-9B16-223D4C9E7FC5}"/>
              </a:ext>
            </a:extLst>
          </p:cNvPr>
          <p:cNvGrpSpPr/>
          <p:nvPr/>
        </p:nvGrpSpPr>
        <p:grpSpPr>
          <a:xfrm>
            <a:off x="8256270" y="73660"/>
            <a:ext cx="3810000" cy="3810000"/>
            <a:chOff x="8256270" y="73660"/>
            <a:chExt cx="3810000" cy="3810000"/>
          </a:xfrm>
        </p:grpSpPr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B6537954-85D1-44FB-963E-221FC27F69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61270" y="1978660"/>
              <a:ext cx="1905000" cy="1905000"/>
            </a:xfrm>
            <a:prstGeom prst="rect">
              <a:avLst/>
            </a:prstGeom>
          </p:spPr>
        </p:pic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2BCAE9DE-F0DD-4BCA-9276-7DF49BC9FA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61270" y="73660"/>
              <a:ext cx="1905000" cy="1905000"/>
            </a:xfrm>
            <a:prstGeom prst="rect">
              <a:avLst/>
            </a:prstGeom>
          </p:spPr>
        </p:pic>
        <p:pic>
          <p:nvPicPr>
            <p:cNvPr id="17" name="圖片 16">
              <a:extLst>
                <a:ext uri="{FF2B5EF4-FFF2-40B4-BE49-F238E27FC236}">
                  <a16:creationId xmlns:a16="http://schemas.microsoft.com/office/drawing/2014/main" id="{DBAFA320-1AF2-4B99-8FA0-097AC22F94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56270" y="73660"/>
              <a:ext cx="1905000" cy="1905000"/>
            </a:xfrm>
            <a:prstGeom prst="rect">
              <a:avLst/>
            </a:prstGeom>
          </p:spPr>
        </p:pic>
      </p:grp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4D966F85-6C3B-4DEC-A6C5-3C755DA4E392}"/>
              </a:ext>
            </a:extLst>
          </p:cNvPr>
          <p:cNvGrpSpPr/>
          <p:nvPr/>
        </p:nvGrpSpPr>
        <p:grpSpPr>
          <a:xfrm>
            <a:off x="6477000" y="4821557"/>
            <a:ext cx="5715000" cy="1905000"/>
            <a:chOff x="5707380" y="4792980"/>
            <a:chExt cx="5715000" cy="1905000"/>
          </a:xfrm>
        </p:grpSpPr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35F6BEAD-49C8-4E16-A0ED-FEF473334DC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2380" y="4792980"/>
              <a:ext cx="1905000" cy="1905000"/>
            </a:xfrm>
            <a:prstGeom prst="rect">
              <a:avLst/>
            </a:prstGeom>
          </p:spPr>
        </p:pic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DFA881D0-B4AB-497D-A38C-9EB262942A7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17380" y="4792980"/>
              <a:ext cx="1905000" cy="1905000"/>
            </a:xfrm>
            <a:prstGeom prst="rect">
              <a:avLst/>
            </a:prstGeom>
          </p:spPr>
        </p:pic>
        <p:pic>
          <p:nvPicPr>
            <p:cNvPr id="20" name="圖片 19">
              <a:extLst>
                <a:ext uri="{FF2B5EF4-FFF2-40B4-BE49-F238E27FC236}">
                  <a16:creationId xmlns:a16="http://schemas.microsoft.com/office/drawing/2014/main" id="{69C6B84D-FFD7-4A24-8AEC-B10EAEC7692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07380" y="4792980"/>
              <a:ext cx="1905000" cy="1905000"/>
            </a:xfrm>
            <a:prstGeom prst="rect">
              <a:avLst/>
            </a:prstGeom>
          </p:spPr>
        </p:pic>
      </p:grp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363F8537-ACFC-4E21-B9BB-CACBCCBABB9A}"/>
              </a:ext>
            </a:extLst>
          </p:cNvPr>
          <p:cNvGrpSpPr/>
          <p:nvPr/>
        </p:nvGrpSpPr>
        <p:grpSpPr>
          <a:xfrm>
            <a:off x="109220" y="4838702"/>
            <a:ext cx="5715000" cy="1905000"/>
            <a:chOff x="109220" y="4838702"/>
            <a:chExt cx="5715000" cy="1905000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E96C5F09-A8EA-420C-A223-87B689932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220" y="4838702"/>
              <a:ext cx="1905000" cy="1905000"/>
            </a:xfrm>
            <a:prstGeom prst="rect">
              <a:avLst/>
            </a:prstGeom>
          </p:spPr>
        </p:pic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FE1E68F4-B312-4556-A21F-A035F98D5F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14220" y="4838702"/>
              <a:ext cx="1905000" cy="1905000"/>
            </a:xfrm>
            <a:prstGeom prst="rect">
              <a:avLst/>
            </a:prstGeom>
          </p:spPr>
        </p:pic>
        <p:pic>
          <p:nvPicPr>
            <p:cNvPr id="23" name="圖片 22">
              <a:extLst>
                <a:ext uri="{FF2B5EF4-FFF2-40B4-BE49-F238E27FC236}">
                  <a16:creationId xmlns:a16="http://schemas.microsoft.com/office/drawing/2014/main" id="{5C9DA029-09E5-45D7-9716-A75FE8D77E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19220" y="4838702"/>
              <a:ext cx="1905000" cy="1905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748929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3C554E-49C9-475E-8C8A-94B763ACA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Results / Demo</a:t>
            </a:r>
            <a:endParaRPr lang="zh-TW" altLang="en-US" dirty="0"/>
          </a:p>
        </p:txBody>
      </p:sp>
      <p:pic>
        <p:nvPicPr>
          <p:cNvPr id="4" name="Video Project">
            <a:hlinkClick r:id="" action="ppaction://media"/>
            <a:extLst>
              <a:ext uri="{FF2B5EF4-FFF2-40B4-BE49-F238E27FC236}">
                <a16:creationId xmlns:a16="http://schemas.microsoft.com/office/drawing/2014/main" id="{5C127501-6B23-49EF-868C-BF82A878E88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978008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9232B0-B362-44D3-BC4F-794933BF1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Applications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38CD93B-3B55-40D0-8BBE-062AA0091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Touchless human–computer interaction</a:t>
            </a:r>
          </a:p>
          <a:p>
            <a:r>
              <a:rPr lang="en-US" altLang="zh-TW" dirty="0"/>
              <a:t>Embedded gesture-based control systems</a:t>
            </a:r>
          </a:p>
          <a:p>
            <a:r>
              <a:rPr lang="en-US" altLang="zh-TW" dirty="0"/>
              <a:t>Smart home and IoT devices</a:t>
            </a:r>
          </a:p>
          <a:p>
            <a:r>
              <a:rPr lang="en-US" altLang="zh-TW" dirty="0"/>
              <a:t>Industrial or public interfaces where physical contact should be minimized</a:t>
            </a:r>
          </a:p>
          <a:p>
            <a:r>
              <a:rPr lang="en-US" altLang="zh-TW" dirty="0"/>
              <a:t>Low-power embedded vision applications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607674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0B10CC-BB54-4605-8C96-0C20605D8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Conclusion &amp; Future Work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AB9B843-DC78-485A-8426-F01C31595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Integrate a </a:t>
            </a:r>
            <a:r>
              <a:rPr lang="en-US" altLang="zh-TW" dirty="0" err="1"/>
              <a:t>ToF</a:t>
            </a:r>
            <a:r>
              <a:rPr lang="en-US" altLang="zh-TW" dirty="0"/>
              <a:t> (Time-of-Flight) sensor for proximity detection</a:t>
            </a:r>
          </a:p>
          <a:p>
            <a:r>
              <a:rPr lang="en-US" altLang="zh-TW" dirty="0"/>
              <a:t>Trigger image capture only when an object stays in front of the sensor for a certain duration</a:t>
            </a:r>
          </a:p>
          <a:p>
            <a:r>
              <a:rPr lang="en-US" altLang="zh-TW" dirty="0"/>
              <a:t>Replace UART with BLE communication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889342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14C9B4-C585-4A53-98C1-6F26B4309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Reference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F8D9870-B314-4D1F-8838-38126B0B0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https://deskin.io/zh/resource/blog/what-is-vnc</a:t>
            </a:r>
            <a:endParaRPr lang="en-US" altLang="zh-TW" dirty="0"/>
          </a:p>
          <a:p>
            <a:r>
              <a:rPr lang="en-US" altLang="zh-TW" dirty="0">
                <a:hlinkClick r:id="rId3"/>
              </a:rPr>
              <a:t>https://mediapipe.readthedocs.io/en/latest/solutions/hands.html</a:t>
            </a:r>
            <a:endParaRPr lang="en-US" altLang="zh-TW" dirty="0"/>
          </a:p>
          <a:p>
            <a:r>
              <a:rPr lang="en-US" altLang="zh-TW" dirty="0">
                <a:hlinkClick r:id="rId4"/>
              </a:rPr>
              <a:t>https://ithelp.ithome.com.tw/m/articles/10299964</a:t>
            </a:r>
            <a:endParaRPr lang="en-US" altLang="zh-TW" dirty="0"/>
          </a:p>
          <a:p>
            <a:r>
              <a:rPr lang="en-US" altLang="zh-TW" dirty="0">
                <a:hlinkClick r:id="rId5"/>
              </a:rPr>
              <a:t>https://ai.google.dev/edge/mediapipe/solutions/vision/hand_landmarker?hl=zh-tw</a:t>
            </a:r>
            <a:endParaRPr lang="en-US" altLang="zh-TW" dirty="0"/>
          </a:p>
          <a:p>
            <a:r>
              <a:rPr lang="en-US" altLang="zh-TW" dirty="0">
                <a:hlinkClick r:id="rId6"/>
              </a:rPr>
              <a:t>https://randomnerdtutorials.com/install-mediapipe-raspberry-pi/</a:t>
            </a:r>
            <a:endParaRPr lang="en-US" altLang="zh-TW" dirty="0"/>
          </a:p>
          <a:p>
            <a:r>
              <a:rPr lang="en-US" altLang="zh-TW" dirty="0">
                <a:hlinkClick r:id="rId7"/>
              </a:rPr>
              <a:t>https://www.kaggle.com/datasets/grassknoted/asl-alphabet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804047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F5A0E9-F652-4AAD-8BD4-DF7D882A1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7310" y="2766218"/>
            <a:ext cx="5097379" cy="1325563"/>
          </a:xfrm>
        </p:spPr>
        <p:txBody>
          <a:bodyPr>
            <a:normAutofit/>
          </a:bodyPr>
          <a:lstStyle/>
          <a:p>
            <a:r>
              <a:rPr lang="en-US" altLang="zh-TW" sz="6600" dirty="0"/>
              <a:t>Backup Slides</a:t>
            </a:r>
            <a:endParaRPr lang="zh-TW" altLang="en-US" sz="6600" dirty="0"/>
          </a:p>
        </p:txBody>
      </p:sp>
    </p:spTree>
    <p:extLst>
      <p:ext uri="{BB962C8B-B14F-4D97-AF65-F5344CB8AC3E}">
        <p14:creationId xmlns:p14="http://schemas.microsoft.com/office/powerpoint/2010/main" val="157431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3DBC55-6456-4D3D-9806-BBE1B5BDB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Outline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BC25B75-A272-4670-ADCB-639635CE8C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Motivation</a:t>
            </a:r>
          </a:p>
          <a:p>
            <a:r>
              <a:rPr lang="en-US" altLang="zh-TW" dirty="0"/>
              <a:t>Methodology</a:t>
            </a:r>
          </a:p>
          <a:p>
            <a:r>
              <a:rPr lang="en-US" altLang="zh-TW" dirty="0"/>
              <a:t>Hardware / Software Implementation</a:t>
            </a:r>
          </a:p>
          <a:p>
            <a:r>
              <a:rPr lang="en-US" altLang="zh-TW" dirty="0"/>
              <a:t>Results </a:t>
            </a:r>
          </a:p>
          <a:p>
            <a:r>
              <a:rPr lang="en-US" altLang="zh-TW" dirty="0"/>
              <a:t>Applications</a:t>
            </a:r>
          </a:p>
          <a:p>
            <a:r>
              <a:rPr lang="en-US" altLang="zh-TW" dirty="0"/>
              <a:t>Conclusion and Future work</a:t>
            </a:r>
          </a:p>
          <a:p>
            <a:r>
              <a:rPr lang="en-US" altLang="zh-TW" dirty="0"/>
              <a:t>References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240848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916A8E-C3AE-CDB8-90B2-ED1981264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PySide6 GUI</a:t>
            </a:r>
            <a:endParaRPr lang="zh-TW" altLang="en-US" dirty="0"/>
          </a:p>
        </p:txBody>
      </p:sp>
      <p:pic>
        <p:nvPicPr>
          <p:cNvPr id="4" name="圖片 3" descr="一張含有 文字, 螢幕擷取畫面, 軟體, 多媒體軟體 的圖片&#10;&#10;AI 產生的內容可能不正確。">
            <a:extLst>
              <a:ext uri="{FF2B5EF4-FFF2-40B4-BE49-F238E27FC236}">
                <a16:creationId xmlns:a16="http://schemas.microsoft.com/office/drawing/2014/main" id="{5F7BB8CD-83D3-90FB-F12E-A5ABD9F52C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8732" y="462894"/>
            <a:ext cx="7058825" cy="6330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2517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328523-FE67-46D1-A2EF-ACDB169A3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所有關鍵套件的版本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F15EA900-D2D1-4261-AAF6-050EF35662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3447633"/>
              </p:ext>
            </p:extLst>
          </p:nvPr>
        </p:nvGraphicFramePr>
        <p:xfrm>
          <a:off x="2469885" y="1825626"/>
          <a:ext cx="7252230" cy="4351335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417410">
                  <a:extLst>
                    <a:ext uri="{9D8B030D-6E8A-4147-A177-3AD203B41FA5}">
                      <a16:colId xmlns:a16="http://schemas.microsoft.com/office/drawing/2014/main" val="3763990452"/>
                    </a:ext>
                  </a:extLst>
                </a:gridCol>
                <a:gridCol w="2417410">
                  <a:extLst>
                    <a:ext uri="{9D8B030D-6E8A-4147-A177-3AD203B41FA5}">
                      <a16:colId xmlns:a16="http://schemas.microsoft.com/office/drawing/2014/main" val="544161492"/>
                    </a:ext>
                  </a:extLst>
                </a:gridCol>
                <a:gridCol w="2417410">
                  <a:extLst>
                    <a:ext uri="{9D8B030D-6E8A-4147-A177-3AD203B41FA5}">
                      <a16:colId xmlns:a16="http://schemas.microsoft.com/office/drawing/2014/main" val="1293418152"/>
                    </a:ext>
                  </a:extLst>
                </a:gridCol>
              </a:tblGrid>
              <a:tr h="252251">
                <a:tc>
                  <a:txBody>
                    <a:bodyPr/>
                    <a:lstStyle/>
                    <a:p>
                      <a:r>
                        <a:rPr lang="en-US" sz="1200"/>
                        <a:t>Component / Package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Version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Notes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2665211277"/>
                  </a:ext>
                </a:extLst>
              </a:tr>
              <a:tr h="441440">
                <a:tc>
                  <a:txBody>
                    <a:bodyPr/>
                    <a:lstStyle/>
                    <a:p>
                      <a:r>
                        <a:rPr lang="en-US" sz="1200"/>
                        <a:t>Raspberry Pi OS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2025/11/24 (</a:t>
                      </a:r>
                      <a:r>
                        <a:rPr lang="en-US" sz="1200" dirty="0" err="1"/>
                        <a:t>Libcamera</a:t>
                      </a:r>
                      <a:r>
                        <a:rPr lang="en-US" sz="1200" dirty="0"/>
                        <a:t>-based)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Operating system used on Raspberry Pi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1452507895"/>
                  </a:ext>
                </a:extLst>
              </a:tr>
              <a:tr h="252251">
                <a:tc>
                  <a:txBody>
                    <a:bodyPr/>
                    <a:lstStyle/>
                    <a:p>
                      <a:r>
                        <a:rPr lang="en-US" sz="1200"/>
                        <a:t>Python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altLang="zh-TW" sz="1200"/>
                        <a:t>3.11.2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Main programming language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727272487"/>
                  </a:ext>
                </a:extLst>
              </a:tr>
              <a:tr h="441440">
                <a:tc>
                  <a:txBody>
                    <a:bodyPr/>
                    <a:lstStyle/>
                    <a:p>
                      <a:r>
                        <a:rPr lang="en-US" sz="1200"/>
                        <a:t>Picamera2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altLang="zh-TW" sz="1200"/>
                        <a:t>0.3.3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CSI camera driver library (Libcamera-based)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1397601246"/>
                  </a:ext>
                </a:extLst>
              </a:tr>
              <a:tr h="441440">
                <a:tc>
                  <a:txBody>
                    <a:bodyPr/>
                    <a:lstStyle/>
                    <a:p>
                      <a:r>
                        <a:rPr lang="en-US" sz="1200"/>
                        <a:t>MediaPipe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altLang="zh-TW" sz="1200"/>
                        <a:t>0.10.18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Core hand detection and landmark library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245932182"/>
                  </a:ext>
                </a:extLst>
              </a:tr>
              <a:tr h="252251">
                <a:tc>
                  <a:txBody>
                    <a:bodyPr/>
                    <a:lstStyle/>
                    <a:p>
                      <a:r>
                        <a:rPr lang="en-US" sz="1200"/>
                        <a:t>OpenCV-Python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altLang="zh-TW" sz="1200"/>
                        <a:t>4.12.0.88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Image processing and visualization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1859747562"/>
                  </a:ext>
                </a:extLst>
              </a:tr>
              <a:tr h="441440">
                <a:tc>
                  <a:txBody>
                    <a:bodyPr/>
                    <a:lstStyle/>
                    <a:p>
                      <a:r>
                        <a:rPr lang="en-US" sz="1200"/>
                        <a:t>NumPy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altLang="zh-TW" sz="1200"/>
                        <a:t>1.25.0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Numerical computation and array processing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2284193722"/>
                  </a:ext>
                </a:extLst>
              </a:tr>
              <a:tr h="252251">
                <a:tc>
                  <a:txBody>
                    <a:bodyPr/>
                    <a:lstStyle/>
                    <a:p>
                      <a:r>
                        <a:rPr lang="en-US" sz="1200"/>
                        <a:t>PySerial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Latest stable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UART communication with STM32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237721367"/>
                  </a:ext>
                </a:extLst>
              </a:tr>
              <a:tr h="441440">
                <a:tc>
                  <a:txBody>
                    <a:bodyPr/>
                    <a:lstStyle/>
                    <a:p>
                      <a:r>
                        <a:rPr lang="en-US" sz="1200"/>
                        <a:t>Protobuf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altLang="zh-TW" sz="1200"/>
                        <a:t>4.25.3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Required dependency for MediaPipe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1259547733"/>
                  </a:ext>
                </a:extLst>
              </a:tr>
              <a:tr h="252251">
                <a:tc>
                  <a:txBody>
                    <a:bodyPr/>
                    <a:lstStyle/>
                    <a:p>
                      <a:r>
                        <a:rPr lang="en-US" sz="1200"/>
                        <a:t>absl-py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Latest stable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Core dependency for MediaPipe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3190437756"/>
                  </a:ext>
                </a:extLst>
              </a:tr>
              <a:tr h="441440">
                <a:tc>
                  <a:txBody>
                    <a:bodyPr/>
                    <a:lstStyle/>
                    <a:p>
                      <a:r>
                        <a:rPr lang="en-US" sz="1200"/>
                        <a:t>matplotlib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Latest stable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Used for visualization and debugging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4161375373"/>
                  </a:ext>
                </a:extLst>
              </a:tr>
              <a:tr h="441440">
                <a:tc>
                  <a:txBody>
                    <a:bodyPr/>
                    <a:lstStyle/>
                    <a:p>
                      <a:r>
                        <a:rPr lang="en-US" sz="1200"/>
                        <a:t>attrs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Latest stable</a:t>
                      </a:r>
                    </a:p>
                  </a:txBody>
                  <a:tcPr marL="63063" marR="63063" marT="31531" marB="31531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Dependency for </a:t>
                      </a:r>
                      <a:r>
                        <a:rPr lang="en-US" sz="1200" dirty="0" err="1"/>
                        <a:t>MediaPipe</a:t>
                      </a:r>
                      <a:r>
                        <a:rPr lang="en-US" sz="1200" dirty="0"/>
                        <a:t> object handling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14403359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93047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B792BB-584E-4D49-9006-A7CEDAEBB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專案問題與解決方案總結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77AEBC5A-A110-4495-86A7-612E8A3D0E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9350700"/>
              </p:ext>
            </p:extLst>
          </p:nvPr>
        </p:nvGraphicFramePr>
        <p:xfrm>
          <a:off x="1898262" y="1690688"/>
          <a:ext cx="8176180" cy="456573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044045">
                  <a:extLst>
                    <a:ext uri="{9D8B030D-6E8A-4147-A177-3AD203B41FA5}">
                      <a16:colId xmlns:a16="http://schemas.microsoft.com/office/drawing/2014/main" val="188731626"/>
                    </a:ext>
                  </a:extLst>
                </a:gridCol>
                <a:gridCol w="2044045">
                  <a:extLst>
                    <a:ext uri="{9D8B030D-6E8A-4147-A177-3AD203B41FA5}">
                      <a16:colId xmlns:a16="http://schemas.microsoft.com/office/drawing/2014/main" val="2036920612"/>
                    </a:ext>
                  </a:extLst>
                </a:gridCol>
                <a:gridCol w="2044045">
                  <a:extLst>
                    <a:ext uri="{9D8B030D-6E8A-4147-A177-3AD203B41FA5}">
                      <a16:colId xmlns:a16="http://schemas.microsoft.com/office/drawing/2014/main" val="1114355734"/>
                    </a:ext>
                  </a:extLst>
                </a:gridCol>
                <a:gridCol w="2044045">
                  <a:extLst>
                    <a:ext uri="{9D8B030D-6E8A-4147-A177-3AD203B41FA5}">
                      <a16:colId xmlns:a16="http://schemas.microsoft.com/office/drawing/2014/main" val="699721424"/>
                    </a:ext>
                  </a:extLst>
                </a:gridCol>
              </a:tblGrid>
              <a:tr h="278660">
                <a:tc>
                  <a:txBody>
                    <a:bodyPr/>
                    <a:lstStyle/>
                    <a:p>
                      <a:pPr rtl="0"/>
                      <a:r>
                        <a:rPr lang="zh-TW" altLang="en-US" sz="1200">
                          <a:effectLst/>
                        </a:rPr>
                        <a:t>問題階段</a:t>
                      </a:r>
                      <a:endParaRPr lang="zh-TW" alt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zh-TW" altLang="en-US" sz="1200">
                          <a:effectLst/>
                        </a:rPr>
                        <a:t>核心錯誤訊息</a:t>
                      </a:r>
                      <a:endParaRPr lang="zh-TW" alt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zh-TW" altLang="en-US" sz="1200">
                          <a:effectLst/>
                        </a:rPr>
                        <a:t>根本原因</a:t>
                      </a:r>
                      <a:endParaRPr lang="zh-TW" alt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zh-TW" altLang="en-US" sz="1200">
                          <a:effectLst/>
                        </a:rPr>
                        <a:t>最終解決方案</a:t>
                      </a:r>
                      <a:endParaRPr lang="zh-TW" alt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extLst>
                  <a:ext uri="{0D108BD9-81ED-4DB2-BD59-A6C34878D82A}">
                    <a16:rowId xmlns:a16="http://schemas.microsoft.com/office/drawing/2014/main" val="657758869"/>
                  </a:ext>
                </a:extLst>
              </a:tr>
              <a:tr h="664496">
                <a:tc>
                  <a:txBody>
                    <a:bodyPr/>
                    <a:lstStyle/>
                    <a:p>
                      <a:pPr rtl="0"/>
                      <a:r>
                        <a:rPr lang="en-US" altLang="zh-TW" sz="1200">
                          <a:effectLst/>
                        </a:rPr>
                        <a:t>I. </a:t>
                      </a:r>
                      <a:r>
                        <a:rPr lang="zh-TW" altLang="en-US" sz="1200">
                          <a:effectLst/>
                        </a:rPr>
                        <a:t>影像讀取失敗</a:t>
                      </a:r>
                      <a:endParaRPr lang="zh-TW" alt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200">
                          <a:effectLst/>
                        </a:rPr>
                        <a:t>cv2.VideoCapture(0) </a:t>
                      </a:r>
                      <a:r>
                        <a:rPr lang="zh-TW" altLang="en-US" sz="1200">
                          <a:effectLst/>
                        </a:rPr>
                        <a:t>無法開啟</a:t>
                      </a:r>
                      <a:endParaRPr lang="zh-TW" alt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200">
                          <a:effectLst/>
                        </a:rPr>
                        <a:t>Raspberry Pi OS </a:t>
                      </a:r>
                      <a:r>
                        <a:rPr lang="zh-TW" altLang="en-US" sz="1200">
                          <a:effectLst/>
                        </a:rPr>
                        <a:t>從 </a:t>
                      </a:r>
                      <a:r>
                        <a:rPr lang="en-US" sz="1200">
                          <a:effectLst/>
                        </a:rPr>
                        <a:t>V4L2 </a:t>
                      </a:r>
                      <a:r>
                        <a:rPr lang="zh-TW" altLang="en-US" sz="1200">
                          <a:effectLst/>
                        </a:rPr>
                        <a:t>轉換到 </a:t>
                      </a:r>
                      <a:r>
                        <a:rPr lang="en-US" sz="1200">
                          <a:effectLst/>
                        </a:rPr>
                        <a:t>Libcamera，</a:t>
                      </a:r>
                      <a:r>
                        <a:rPr lang="zh-TW" altLang="en-US" sz="1200">
                          <a:effectLst/>
                        </a:rPr>
                        <a:t>導致 </a:t>
                      </a:r>
                      <a:r>
                        <a:rPr lang="en-US" sz="1200">
                          <a:effectLst/>
                        </a:rPr>
                        <a:t>OpenCV </a:t>
                      </a:r>
                      <a:r>
                        <a:rPr lang="zh-TW" altLang="en-US" sz="1200">
                          <a:effectLst/>
                        </a:rPr>
                        <a:t>無法使用舊接口。</a:t>
                      </a:r>
                      <a:endParaRPr lang="zh-TW" alt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zh-TW" altLang="en-US" sz="1200">
                          <a:effectLst/>
                        </a:rPr>
                        <a:t>採用 </a:t>
                      </a:r>
                      <a:r>
                        <a:rPr lang="en-US" sz="1200">
                          <a:effectLst/>
                        </a:rPr>
                        <a:t>picamera2 </a:t>
                      </a:r>
                      <a:r>
                        <a:rPr lang="zh-TW" altLang="en-US" sz="1200">
                          <a:effectLst/>
                        </a:rPr>
                        <a:t>函式庫，直接使用原生 </a:t>
                      </a:r>
                      <a:r>
                        <a:rPr lang="en-US" sz="1200">
                          <a:effectLst/>
                        </a:rPr>
                        <a:t>Libcamera </a:t>
                      </a:r>
                      <a:r>
                        <a:rPr lang="zh-TW" altLang="en-US" sz="1200">
                          <a:effectLst/>
                        </a:rPr>
                        <a:t>驅動。</a:t>
                      </a:r>
                      <a:endParaRPr lang="zh-TW" alt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extLst>
                  <a:ext uri="{0D108BD9-81ED-4DB2-BD59-A6C34878D82A}">
                    <a16:rowId xmlns:a16="http://schemas.microsoft.com/office/drawing/2014/main" val="1710030354"/>
                  </a:ext>
                </a:extLst>
              </a:tr>
              <a:tr h="664496">
                <a:tc>
                  <a:txBody>
                    <a:bodyPr/>
                    <a:lstStyle/>
                    <a:p>
                      <a:pPr rtl="0"/>
                      <a:r>
                        <a:rPr lang="en-US" altLang="zh-TW" sz="1200">
                          <a:effectLst/>
                        </a:rPr>
                        <a:t>II. </a:t>
                      </a:r>
                      <a:r>
                        <a:rPr lang="zh-TW" altLang="en-US" sz="1200">
                          <a:effectLst/>
                        </a:rPr>
                        <a:t>驅動程式啟用</a:t>
                      </a:r>
                      <a:endParaRPr lang="zh-TW" alt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200">
                          <a:effectLst/>
                        </a:rPr>
                        <a:t>rpicam-still </a:t>
                      </a:r>
                      <a:r>
                        <a:rPr lang="zh-TW" altLang="en-US" sz="1200">
                          <a:effectLst/>
                        </a:rPr>
                        <a:t>或 </a:t>
                      </a:r>
                      <a:r>
                        <a:rPr lang="en-US" sz="1200">
                          <a:effectLst/>
                        </a:rPr>
                        <a:t>libcamera-still </a:t>
                      </a:r>
                      <a:r>
                        <a:rPr lang="zh-TW" altLang="en-US" sz="1200">
                          <a:effectLst/>
                        </a:rPr>
                        <a:t>找不到</a:t>
                      </a:r>
                      <a:endParaRPr lang="zh-TW" alt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zh-TW" altLang="en-US" sz="1200">
                          <a:effectLst/>
                        </a:rPr>
                        <a:t>較新 </a:t>
                      </a:r>
                      <a:r>
                        <a:rPr lang="en-US" altLang="zh-TW" sz="1200">
                          <a:effectLst/>
                        </a:rPr>
                        <a:t>RPi OS </a:t>
                      </a:r>
                      <a:r>
                        <a:rPr lang="zh-TW" altLang="en-US" sz="1200">
                          <a:effectLst/>
                        </a:rPr>
                        <a:t>採用新命名，但需確認底層硬體是否正常。</a:t>
                      </a:r>
                      <a:endParaRPr lang="zh-TW" alt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zh-TW" altLang="en-US" sz="1200">
                          <a:effectLst/>
                        </a:rPr>
                        <a:t>確認 </a:t>
                      </a:r>
                      <a:r>
                        <a:rPr lang="en-US" altLang="zh-TW" sz="1200">
                          <a:effectLst/>
                        </a:rPr>
                        <a:t>rpicam-still </a:t>
                      </a:r>
                      <a:r>
                        <a:rPr lang="zh-TW" altLang="en-US" sz="1200">
                          <a:effectLst/>
                        </a:rPr>
                        <a:t>可成功拍照，證明 </a:t>
                      </a:r>
                      <a:r>
                        <a:rPr lang="en-US" altLang="zh-TW" sz="1200">
                          <a:effectLst/>
                        </a:rPr>
                        <a:t>CSI </a:t>
                      </a:r>
                      <a:r>
                        <a:rPr lang="zh-TW" altLang="en-US" sz="1200">
                          <a:effectLst/>
                        </a:rPr>
                        <a:t>攝影機硬體正常。</a:t>
                      </a:r>
                      <a:endParaRPr lang="zh-TW" alt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extLst>
                  <a:ext uri="{0D108BD9-81ED-4DB2-BD59-A6C34878D82A}">
                    <a16:rowId xmlns:a16="http://schemas.microsoft.com/office/drawing/2014/main" val="348068760"/>
                  </a:ext>
                </a:extLst>
              </a:tr>
              <a:tr h="1050333">
                <a:tc>
                  <a:txBody>
                    <a:bodyPr/>
                    <a:lstStyle/>
                    <a:p>
                      <a:pPr rtl="0"/>
                      <a:r>
                        <a:rPr lang="en-US" sz="1200">
                          <a:effectLst/>
                        </a:rPr>
                        <a:t>III. Libcamera </a:t>
                      </a:r>
                      <a:r>
                        <a:rPr lang="zh-TW" altLang="en-US" sz="1200">
                          <a:effectLst/>
                        </a:rPr>
                        <a:t>導入</a:t>
                      </a:r>
                      <a:endParaRPr lang="zh-TW" alt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200">
                          <a:effectLst/>
                        </a:rPr>
                        <a:t>ModuleNotFoundError: No module named 'libcamera'</a:t>
                      </a:r>
                      <a:endParaRPr 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zh-TW" altLang="en-US" sz="1200">
                          <a:effectLst/>
                        </a:rPr>
                        <a:t>虛擬環境 </a:t>
                      </a:r>
                      <a:r>
                        <a:rPr lang="en-US" altLang="zh-TW" sz="1200">
                          <a:effectLst/>
                        </a:rPr>
                        <a:t>(myenv) </a:t>
                      </a:r>
                      <a:r>
                        <a:rPr lang="zh-TW" altLang="en-US" sz="1200">
                          <a:effectLst/>
                        </a:rPr>
                        <a:t>的 </a:t>
                      </a:r>
                      <a:r>
                        <a:rPr lang="en-US" altLang="zh-TW" sz="1200">
                          <a:effectLst/>
                        </a:rPr>
                        <a:t>Python 3.11 </a:t>
                      </a:r>
                      <a:r>
                        <a:rPr lang="zh-TW" altLang="en-US" sz="1200">
                          <a:effectLst/>
                        </a:rPr>
                        <a:t>無法找到系統 </a:t>
                      </a:r>
                      <a:r>
                        <a:rPr lang="en-US" altLang="zh-TW" sz="1200">
                          <a:effectLst/>
                        </a:rPr>
                        <a:t>apt </a:t>
                      </a:r>
                      <a:r>
                        <a:rPr lang="zh-TW" altLang="en-US" sz="1200">
                          <a:effectLst/>
                        </a:rPr>
                        <a:t>安裝的 </a:t>
                      </a:r>
                      <a:r>
                        <a:rPr lang="en-US" altLang="zh-TW" sz="1200">
                          <a:effectLst/>
                        </a:rPr>
                        <a:t>python3-libcamera </a:t>
                      </a:r>
                      <a:r>
                        <a:rPr lang="zh-TW" altLang="en-US" sz="1200">
                          <a:effectLst/>
                        </a:rPr>
                        <a:t>模組。</a:t>
                      </a:r>
                      <a:endParaRPr lang="zh-TW" alt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zh-TW" altLang="en-US" sz="1200">
                          <a:effectLst/>
                        </a:rPr>
                        <a:t>手動複製 系統 </a:t>
                      </a:r>
                      <a:r>
                        <a:rPr lang="en-US" altLang="zh-TW" sz="1200">
                          <a:effectLst/>
                        </a:rPr>
                        <a:t>/</a:t>
                      </a:r>
                      <a:r>
                        <a:rPr lang="en-US" sz="1200">
                          <a:effectLst/>
                        </a:rPr>
                        <a:t>usr/lib/python3/dist-packages/libcamera </a:t>
                      </a:r>
                      <a:r>
                        <a:rPr lang="zh-TW" altLang="en-US" sz="1200">
                          <a:effectLst/>
                        </a:rPr>
                        <a:t>資料夾到虛擬環境的 </a:t>
                      </a:r>
                      <a:r>
                        <a:rPr lang="en-US" sz="1200">
                          <a:effectLst/>
                        </a:rPr>
                        <a:t>site-packages </a:t>
                      </a:r>
                      <a:r>
                        <a:rPr lang="zh-TW" altLang="en-US" sz="1200">
                          <a:effectLst/>
                        </a:rPr>
                        <a:t>中。</a:t>
                      </a:r>
                      <a:endParaRPr lang="zh-TW" alt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extLst>
                  <a:ext uri="{0D108BD9-81ED-4DB2-BD59-A6C34878D82A}">
                    <a16:rowId xmlns:a16="http://schemas.microsoft.com/office/drawing/2014/main" val="2035137654"/>
                  </a:ext>
                </a:extLst>
              </a:tr>
              <a:tr h="1243251">
                <a:tc>
                  <a:txBody>
                    <a:bodyPr/>
                    <a:lstStyle/>
                    <a:p>
                      <a:pPr rtl="0"/>
                      <a:r>
                        <a:rPr lang="en-US" altLang="zh-TW" sz="1200">
                          <a:effectLst/>
                        </a:rPr>
                        <a:t>IV. </a:t>
                      </a:r>
                      <a:r>
                        <a:rPr lang="zh-TW" altLang="en-US" sz="1200">
                          <a:effectLst/>
                        </a:rPr>
                        <a:t>顯示環境衝突</a:t>
                      </a:r>
                      <a:endParaRPr lang="zh-TW" alt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200">
                          <a:effectLst/>
                        </a:rPr>
                        <a:t>ModuleNotFoundError: No module named 'pykms' / qt.qpa.xcb: could not connect to display</a:t>
                      </a:r>
                      <a:endParaRPr 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TW" sz="1200">
                          <a:effectLst/>
                        </a:rPr>
                        <a:t>SSH </a:t>
                      </a:r>
                      <a:r>
                        <a:rPr lang="zh-TW" altLang="en-US" sz="1200">
                          <a:effectLst/>
                        </a:rPr>
                        <a:t>連線缺乏圖形化介面，</a:t>
                      </a:r>
                      <a:r>
                        <a:rPr lang="en-US" altLang="zh-TW" sz="1200">
                          <a:effectLst/>
                        </a:rPr>
                        <a:t>picamera2 </a:t>
                      </a:r>
                      <a:r>
                        <a:rPr lang="zh-TW" altLang="en-US" sz="1200">
                          <a:effectLst/>
                        </a:rPr>
                        <a:t>預設嘗試使用高效能的 </a:t>
                      </a:r>
                      <a:r>
                        <a:rPr lang="en-US" altLang="zh-TW" sz="1200">
                          <a:effectLst/>
                        </a:rPr>
                        <a:t>DRM </a:t>
                      </a:r>
                      <a:r>
                        <a:rPr lang="zh-TW" altLang="en-US" sz="1200">
                          <a:effectLst/>
                        </a:rPr>
                        <a:t>預覽。</a:t>
                      </a:r>
                      <a:endParaRPr lang="zh-TW" alt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zh-TW" sz="1200">
                          <a:effectLst/>
                        </a:rPr>
                        <a:t>1. </a:t>
                      </a:r>
                      <a:r>
                        <a:rPr lang="zh-TW" altLang="en-US" sz="1200">
                          <a:effectLst/>
                        </a:rPr>
                        <a:t>修改 </a:t>
                      </a:r>
                      <a:r>
                        <a:rPr lang="en-US" sz="1200">
                          <a:effectLst/>
                        </a:rPr>
                        <a:t>picamera2 </a:t>
                      </a:r>
                      <a:r>
                        <a:rPr lang="zh-TW" altLang="en-US" sz="1200">
                          <a:effectLst/>
                        </a:rPr>
                        <a:t>原始碼，移除對 </a:t>
                      </a:r>
                      <a:r>
                        <a:rPr lang="en-US" sz="1200">
                          <a:effectLst/>
                        </a:rPr>
                        <a:t>DrmPreview </a:t>
                      </a:r>
                      <a:r>
                        <a:rPr lang="zh-TW" altLang="en-US" sz="1200">
                          <a:effectLst/>
                        </a:rPr>
                        <a:t>的導入和引用。 </a:t>
                      </a:r>
                      <a:r>
                        <a:rPr lang="en-US" altLang="zh-TW" sz="1200">
                          <a:effectLst/>
                        </a:rPr>
                        <a:t>2. </a:t>
                      </a:r>
                      <a:r>
                        <a:rPr lang="zh-TW" altLang="en-US" sz="1200">
                          <a:effectLst/>
                        </a:rPr>
                        <a:t>在 </a:t>
                      </a:r>
                      <a:r>
                        <a:rPr lang="en-US" sz="1200">
                          <a:effectLst/>
                        </a:rPr>
                        <a:t>RPi </a:t>
                      </a:r>
                      <a:r>
                        <a:rPr lang="zh-TW" altLang="en-US" sz="1200">
                          <a:effectLst/>
                        </a:rPr>
                        <a:t>實體螢幕上運行 程式碼（或在 </a:t>
                      </a:r>
                      <a:r>
                        <a:rPr lang="en-US" sz="1200">
                          <a:effectLst/>
                        </a:rPr>
                        <a:t>SSH </a:t>
                      </a:r>
                      <a:r>
                        <a:rPr lang="zh-TW" altLang="en-US" sz="1200">
                          <a:effectLst/>
                        </a:rPr>
                        <a:t>中註釋 </a:t>
                      </a:r>
                      <a:r>
                        <a:rPr lang="en-US" sz="1200">
                          <a:effectLst/>
                        </a:rPr>
                        <a:t>cv2.imshow）。</a:t>
                      </a:r>
                      <a:endParaRPr 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extLst>
                  <a:ext uri="{0D108BD9-81ED-4DB2-BD59-A6C34878D82A}">
                    <a16:rowId xmlns:a16="http://schemas.microsoft.com/office/drawing/2014/main" val="214950381"/>
                  </a:ext>
                </a:extLst>
              </a:tr>
              <a:tr h="664496">
                <a:tc>
                  <a:txBody>
                    <a:bodyPr/>
                    <a:lstStyle/>
                    <a:p>
                      <a:pPr rtl="0"/>
                      <a:r>
                        <a:rPr lang="en-US" sz="1200">
                          <a:effectLst/>
                        </a:rPr>
                        <a:t>V. </a:t>
                      </a:r>
                      <a:r>
                        <a:rPr lang="zh-TW" altLang="en-US" sz="1200">
                          <a:effectLst/>
                        </a:rPr>
                        <a:t>版本兼容性</a:t>
                      </a:r>
                      <a:endParaRPr lang="zh-TW" alt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200">
                          <a:effectLst/>
                        </a:rPr>
                        <a:t>numpy&lt;2 vs numpy 2.3.5 </a:t>
                      </a:r>
                      <a:r>
                        <a:rPr lang="zh-TW" altLang="en-US" sz="1200">
                          <a:effectLst/>
                        </a:rPr>
                        <a:t>衝突</a:t>
                      </a:r>
                      <a:endParaRPr lang="zh-TW" alt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200">
                          <a:effectLst/>
                        </a:rPr>
                        <a:t>mediapipe </a:t>
                      </a:r>
                      <a:r>
                        <a:rPr lang="zh-TW" altLang="en-US" sz="1200">
                          <a:effectLst/>
                        </a:rPr>
                        <a:t>和 </a:t>
                      </a:r>
                      <a:r>
                        <a:rPr lang="en-US" sz="1200">
                          <a:effectLst/>
                        </a:rPr>
                        <a:t>opencv </a:t>
                      </a:r>
                      <a:r>
                        <a:rPr lang="zh-TW" altLang="en-US" sz="1200">
                          <a:effectLst/>
                        </a:rPr>
                        <a:t>的舊版本與新版 </a:t>
                      </a:r>
                      <a:r>
                        <a:rPr lang="en-US" sz="1200">
                          <a:effectLst/>
                        </a:rPr>
                        <a:t>numpy 2.x </a:t>
                      </a:r>
                      <a:r>
                        <a:rPr lang="zh-TW" altLang="en-US" sz="1200">
                          <a:effectLst/>
                        </a:rPr>
                        <a:t>不兼容。</a:t>
                      </a:r>
                      <a:endParaRPr lang="zh-TW" altLang="en-US" sz="12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zh-TW" altLang="en-US" sz="1200" dirty="0">
                          <a:effectLst/>
                        </a:rPr>
                        <a:t>將 </a:t>
                      </a:r>
                      <a:r>
                        <a:rPr lang="en-US" altLang="zh-TW" sz="1200" dirty="0" err="1">
                          <a:effectLst/>
                        </a:rPr>
                        <a:t>Numpy</a:t>
                      </a:r>
                      <a:r>
                        <a:rPr lang="en-US" altLang="zh-TW" sz="1200" dirty="0">
                          <a:effectLst/>
                        </a:rPr>
                        <a:t> </a:t>
                      </a:r>
                      <a:r>
                        <a:rPr lang="zh-TW" altLang="en-US" sz="1200" dirty="0">
                          <a:effectLst/>
                        </a:rPr>
                        <a:t>版本降級 到 </a:t>
                      </a:r>
                      <a:r>
                        <a:rPr lang="en-US" altLang="zh-TW" sz="1200" dirty="0">
                          <a:effectLst/>
                        </a:rPr>
                        <a:t>1.25.0</a:t>
                      </a:r>
                      <a:r>
                        <a:rPr lang="zh-TW" altLang="en-US" sz="1200" dirty="0">
                          <a:effectLst/>
                        </a:rPr>
                        <a:t>，滿足所有庫的要求。</a:t>
                      </a:r>
                      <a:endParaRPr lang="zh-TW" altLang="en-US" sz="1200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61286" marR="61286" marT="40858" marB="40858" anchor="ctr"/>
                </a:tc>
                <a:extLst>
                  <a:ext uri="{0D108BD9-81ED-4DB2-BD59-A6C34878D82A}">
                    <a16:rowId xmlns:a16="http://schemas.microsoft.com/office/drawing/2014/main" val="9070989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0688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8F586B-9981-4A26-BEA1-BF4F5253C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Is Raspberry Pi Alone Sufficient?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A1B927D-4762-4B3F-9D67-FA311875B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3962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Yes, functionally. No, from an embedded system design perspective.</a:t>
            </a:r>
          </a:p>
          <a:p>
            <a:r>
              <a:rPr lang="en-US" altLang="zh-TW" dirty="0"/>
              <a:t>Raspberry Pi can complete the entire task functionally</a:t>
            </a:r>
          </a:p>
          <a:p>
            <a:r>
              <a:rPr lang="en-US" altLang="zh-TW" dirty="0"/>
              <a:t>However, Raspberry Pi runs a non-real-time operating system</a:t>
            </a:r>
          </a:p>
          <a:p>
            <a:r>
              <a:rPr lang="en-US" altLang="zh-TW" dirty="0"/>
              <a:t>Real-time and deterministic tasks are not guaranteed</a:t>
            </a:r>
          </a:p>
          <a:p>
            <a:r>
              <a:rPr lang="en-US" altLang="zh-TW" dirty="0"/>
              <a:t>In practical embedded systems, microcontrollers are still required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859298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286DDC9B-8D4D-484B-8069-2DD2CC71A7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8007" y="0"/>
            <a:ext cx="6773993" cy="34290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7C4BAC64-9846-4172-A9A0-105D64BAD1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9730" y="3429000"/>
            <a:ext cx="6932270" cy="3330051"/>
          </a:xfrm>
          <a:prstGeom prst="rect">
            <a:avLst/>
          </a:prstGeom>
        </p:spPr>
      </p:pic>
      <p:sp>
        <p:nvSpPr>
          <p:cNvPr id="6" name="標題 1">
            <a:extLst>
              <a:ext uri="{FF2B5EF4-FFF2-40B4-BE49-F238E27FC236}">
                <a16:creationId xmlns:a16="http://schemas.microsoft.com/office/drawing/2014/main" id="{4312C2E0-BD1C-49A8-B150-040C0AA49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548" y="0"/>
            <a:ext cx="10515600" cy="1325563"/>
          </a:xfrm>
        </p:spPr>
        <p:txBody>
          <a:bodyPr/>
          <a:lstStyle/>
          <a:p>
            <a:r>
              <a:rPr lang="en-US" altLang="zh-TW" dirty="0"/>
              <a:t>B-L4S5I-IOT01A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152080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B6E943-1AC7-4CBF-BDC9-607C5546D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557" y="128336"/>
            <a:ext cx="10515600" cy="1325563"/>
          </a:xfrm>
        </p:spPr>
        <p:txBody>
          <a:bodyPr/>
          <a:lstStyle/>
          <a:p>
            <a:r>
              <a:rPr lang="en-US" altLang="zh-TW" dirty="0"/>
              <a:t>RPI 4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4A276AF-A157-4460-8B72-B7FD145DE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3632"/>
            <a:ext cx="5723022" cy="3430736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ABB31EDF-62C4-4E6D-9BD6-EE73B625D3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2195" y="1261027"/>
            <a:ext cx="6207248" cy="4335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24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6556BEF-C42B-4744-90D0-FA71D7D28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Motivation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D8437D-899D-4D7C-9E6A-8766D3BD89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0705" y="2035509"/>
            <a:ext cx="10515600" cy="3723607"/>
          </a:xfrm>
        </p:spPr>
        <p:txBody>
          <a:bodyPr/>
          <a:lstStyle/>
          <a:p>
            <a:r>
              <a:rPr lang="en-US" altLang="zh-TW" dirty="0"/>
              <a:t>With the rapid development of embedded systems, </a:t>
            </a:r>
            <a:r>
              <a:rPr lang="en-US" altLang="zh-TW" b="1" dirty="0"/>
              <a:t>human–computer interaction</a:t>
            </a:r>
            <a:r>
              <a:rPr lang="en-US" altLang="zh-TW" dirty="0"/>
              <a:t> has become an important research topic.</a:t>
            </a:r>
          </a:p>
          <a:p>
            <a:r>
              <a:rPr lang="en-US" altLang="zh-TW" b="1" dirty="0"/>
              <a:t>Hand gesture recognition</a:t>
            </a:r>
            <a:r>
              <a:rPr lang="en-US" altLang="zh-TW" dirty="0"/>
              <a:t> provides a natural and intuitive way for users to interact with electronic devices.</a:t>
            </a:r>
          </a:p>
          <a:p>
            <a:r>
              <a:rPr lang="en-US" altLang="zh-TW" dirty="0"/>
              <a:t>This project </a:t>
            </a:r>
            <a:r>
              <a:rPr lang="en-US" altLang="zh-TW" b="1" dirty="0"/>
              <a:t>integrates image processing, embedded systems</a:t>
            </a:r>
            <a:r>
              <a:rPr lang="en-US" altLang="zh-TW" dirty="0"/>
              <a:t>, and </a:t>
            </a:r>
            <a:r>
              <a:rPr lang="en-US" altLang="zh-TW" b="1" dirty="0"/>
              <a:t>serial communication </a:t>
            </a:r>
            <a:r>
              <a:rPr lang="en-US" altLang="zh-TW" dirty="0"/>
              <a:t>technologies.</a:t>
            </a:r>
          </a:p>
          <a:p>
            <a:r>
              <a:rPr lang="en-US" altLang="zh-TW" dirty="0"/>
              <a:t>The goal is to gain practical experience in designing an </a:t>
            </a:r>
            <a:r>
              <a:rPr lang="en-US" altLang="zh-TW" b="1" dirty="0"/>
              <a:t>embedded vision-based recognition system</a:t>
            </a:r>
            <a:r>
              <a:rPr lang="en-US" altLang="zh-TW" dirty="0"/>
              <a:t>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11876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6EC4A3-6CAE-4FF7-B3A6-6B13CB6FA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274" y="252830"/>
            <a:ext cx="10515600" cy="1325563"/>
          </a:xfrm>
        </p:spPr>
        <p:txBody>
          <a:bodyPr/>
          <a:lstStyle/>
          <a:p>
            <a:r>
              <a:rPr lang="en-US" altLang="zh-TW" dirty="0"/>
              <a:t>Methodology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BCC49CE-456B-4D06-B820-12C128A50C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2982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zh-TW" dirty="0"/>
              <a:t>The </a:t>
            </a:r>
            <a:r>
              <a:rPr lang="en-US" altLang="zh-TW" b="1" dirty="0"/>
              <a:t>Raspberry Pi Camera</a:t>
            </a:r>
            <a:r>
              <a:rPr lang="en-US" altLang="zh-TW" dirty="0"/>
              <a:t> captures hand gesture images and performs image preprocessing.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dirty="0"/>
              <a:t>The processed images are transmitted to the </a:t>
            </a:r>
            <a:r>
              <a:rPr lang="en-US" altLang="zh-TW" b="1" dirty="0"/>
              <a:t>STM32</a:t>
            </a:r>
            <a:r>
              <a:rPr lang="en-US" altLang="zh-TW" dirty="0"/>
              <a:t> via </a:t>
            </a:r>
            <a:r>
              <a:rPr lang="en-US" altLang="zh-TW" b="1" dirty="0"/>
              <a:t>UART </a:t>
            </a:r>
            <a:r>
              <a:rPr lang="en-US" altLang="zh-TW" dirty="0"/>
              <a:t>communication.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dirty="0"/>
              <a:t>The </a:t>
            </a:r>
            <a:r>
              <a:rPr lang="en-US" altLang="zh-TW" b="1" dirty="0"/>
              <a:t>STM32</a:t>
            </a:r>
            <a:r>
              <a:rPr lang="en-US" altLang="zh-TW" dirty="0"/>
              <a:t> performs image recognition.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dirty="0"/>
              <a:t>The </a:t>
            </a:r>
            <a:r>
              <a:rPr lang="en-US" altLang="zh-TW" b="1" dirty="0"/>
              <a:t>STM32</a:t>
            </a:r>
            <a:r>
              <a:rPr lang="en-US" altLang="zh-TW" dirty="0"/>
              <a:t> sends the recognition results back to the computer via </a:t>
            </a:r>
            <a:r>
              <a:rPr lang="en-US" altLang="zh-TW" b="1" dirty="0"/>
              <a:t>UART</a:t>
            </a:r>
            <a:r>
              <a:rPr lang="en-US" altLang="zh-TW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dirty="0"/>
              <a:t>The computer displays the recognition results.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84348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EFDB7B-114D-4BEF-815B-0DFD14ED2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642" y="333040"/>
            <a:ext cx="10515600" cy="1325563"/>
          </a:xfrm>
        </p:spPr>
        <p:txBody>
          <a:bodyPr/>
          <a:lstStyle/>
          <a:p>
            <a:r>
              <a:rPr lang="en-US" altLang="zh-TW" dirty="0"/>
              <a:t>Design Considerations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D0A9E79-BD4D-47D3-8C55-1002BD5FB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484" y="1905835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TW" b="1" dirty="0"/>
              <a:t>Why Raspberry Pi + STM32?</a:t>
            </a:r>
          </a:p>
          <a:p>
            <a:pPr lvl="1"/>
            <a:r>
              <a:rPr lang="en-US" altLang="zh-TW" dirty="0"/>
              <a:t>Practice heterogeneous embedded system integration</a:t>
            </a:r>
          </a:p>
          <a:p>
            <a:pPr lvl="1"/>
            <a:r>
              <a:rPr lang="en-US" altLang="zh-TW" dirty="0"/>
              <a:t>Separate high-level processing and real-time control</a:t>
            </a:r>
          </a:p>
          <a:p>
            <a:r>
              <a:rPr lang="en-US" altLang="zh-TW" b="1" dirty="0"/>
              <a:t>Why UART Communication?</a:t>
            </a:r>
          </a:p>
          <a:p>
            <a:pPr lvl="1"/>
            <a:r>
              <a:rPr lang="en-US" altLang="zh-TW" dirty="0"/>
              <a:t>Simple hardware connection and easy debugging</a:t>
            </a:r>
          </a:p>
          <a:p>
            <a:pPr lvl="1"/>
            <a:r>
              <a:rPr lang="en-US" altLang="zh-TW" dirty="0"/>
              <a:t>Stable point-to-point communication</a:t>
            </a:r>
          </a:p>
          <a:p>
            <a:r>
              <a:rPr lang="en-US" altLang="zh-TW" b="1" dirty="0"/>
              <a:t>Why STM32 for Recognition?</a:t>
            </a:r>
          </a:p>
          <a:p>
            <a:pPr lvl="1"/>
            <a:r>
              <a:rPr lang="en-US" altLang="zh-TW" dirty="0"/>
              <a:t>Focus on real-time processing under resource constraints</a:t>
            </a:r>
          </a:p>
          <a:p>
            <a:pPr lvl="1"/>
            <a:r>
              <a:rPr lang="en-US" altLang="zh-TW" dirty="0"/>
              <a:t>Use simplified recognition algorithms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72970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973773-00F8-453F-A0C5-CAE3231CD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568" y="349082"/>
            <a:ext cx="10515600" cy="1325563"/>
          </a:xfrm>
        </p:spPr>
        <p:txBody>
          <a:bodyPr/>
          <a:lstStyle/>
          <a:p>
            <a:r>
              <a:rPr lang="en-US" altLang="zh-TW" dirty="0"/>
              <a:t>Hardware Implementation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DD07B96-A120-451C-9073-067EF3839F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768" y="1674645"/>
            <a:ext cx="10515600" cy="4351338"/>
          </a:xfrm>
        </p:spPr>
        <p:txBody>
          <a:bodyPr/>
          <a:lstStyle/>
          <a:p>
            <a:r>
              <a:rPr lang="en-US" altLang="zh-TW" dirty="0"/>
              <a:t>Raspberry Pi 4</a:t>
            </a:r>
          </a:p>
          <a:p>
            <a:r>
              <a:rPr lang="en-US" altLang="zh-TW" dirty="0"/>
              <a:t>Raspberry Pi Camera V2</a:t>
            </a:r>
          </a:p>
          <a:p>
            <a:r>
              <a:rPr lang="en-US" altLang="zh-TW" dirty="0"/>
              <a:t> B-L4S5I-IOT01A</a:t>
            </a:r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09883EA-E529-4013-B368-48E1E4062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910" y="4007440"/>
            <a:ext cx="3918996" cy="270527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DE8D8D64-5636-4163-AEB0-CAB6AC36F9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4953" y="1498450"/>
            <a:ext cx="3481137" cy="5214267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3DED24ED-4DFD-4C6B-B4F6-EA3D530165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7196" y="4007440"/>
            <a:ext cx="3637557" cy="2705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190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BBDBB9-AB5A-401E-8A6E-5785A707C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162717"/>
            <a:ext cx="10515600" cy="1325563"/>
          </a:xfrm>
        </p:spPr>
        <p:txBody>
          <a:bodyPr/>
          <a:lstStyle/>
          <a:p>
            <a:r>
              <a:rPr lang="en-US" altLang="zh-TW" dirty="0"/>
              <a:t>Software Implementation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C8F6C32-DC13-4701-831A-93EB49BE6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9738"/>
            <a:ext cx="10515600" cy="4351338"/>
          </a:xfrm>
        </p:spPr>
        <p:txBody>
          <a:bodyPr/>
          <a:lstStyle/>
          <a:p>
            <a:r>
              <a:rPr lang="en-US" altLang="zh-TW" dirty="0"/>
              <a:t>Software Implementation Flow</a:t>
            </a:r>
          </a:p>
          <a:p>
            <a:r>
              <a:rPr lang="en-US" altLang="zh-TW" dirty="0"/>
              <a:t>Raspberry Pi Software</a:t>
            </a:r>
          </a:p>
          <a:p>
            <a:pPr lvl="1"/>
            <a:r>
              <a:rPr lang="en-US" altLang="zh-TW" dirty="0"/>
              <a:t>VNC for remote development and monitoring</a:t>
            </a:r>
          </a:p>
          <a:p>
            <a:pPr lvl="1"/>
            <a:r>
              <a:rPr lang="en-US" altLang="zh-TW" dirty="0" err="1"/>
              <a:t>MediaPipe</a:t>
            </a:r>
            <a:r>
              <a:rPr lang="en-US" altLang="zh-TW" dirty="0"/>
              <a:t> hand detection</a:t>
            </a:r>
          </a:p>
          <a:p>
            <a:r>
              <a:rPr lang="en-US" altLang="zh-TW" dirty="0"/>
              <a:t>STM32 Software</a:t>
            </a:r>
          </a:p>
          <a:p>
            <a:pPr lvl="1"/>
            <a:r>
              <a:rPr lang="en-US" altLang="zh-TW" dirty="0"/>
              <a:t>AI model inference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278014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D7B4A6-BA2E-4D56-B63B-B814D902F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809" y="-88723"/>
            <a:ext cx="10515600" cy="1325563"/>
          </a:xfrm>
        </p:spPr>
        <p:txBody>
          <a:bodyPr/>
          <a:lstStyle/>
          <a:p>
            <a:r>
              <a:rPr lang="en-US" altLang="zh-TW" dirty="0"/>
              <a:t>Software Implementation Flow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014EF4E-F8A7-44D0-8767-AB9F3BED4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684" y="1085744"/>
            <a:ext cx="6242753" cy="5772256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u="sng" dirty="0"/>
              <a:t>Raspberry Pi</a:t>
            </a:r>
            <a:endParaRPr lang="zh-TW" altLang="en-US" b="1" u="sng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3B06211-941F-4399-A5EF-BFFAAF167D84}"/>
              </a:ext>
            </a:extLst>
          </p:cNvPr>
          <p:cNvSpPr/>
          <p:nvPr/>
        </p:nvSpPr>
        <p:spPr>
          <a:xfrm>
            <a:off x="1041994" y="1672163"/>
            <a:ext cx="1393657" cy="491687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環境初始化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365DBAF-EC9C-4928-A55B-F15A5CEFB719}"/>
              </a:ext>
            </a:extLst>
          </p:cNvPr>
          <p:cNvSpPr/>
          <p:nvPr/>
        </p:nvSpPr>
        <p:spPr>
          <a:xfrm>
            <a:off x="396436" y="4252111"/>
            <a:ext cx="2684779" cy="3693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 err="1"/>
              <a:t>MediaPipe</a:t>
            </a:r>
            <a:r>
              <a:rPr lang="en-US" altLang="zh-TW" dirty="0"/>
              <a:t> </a:t>
            </a:r>
            <a:r>
              <a:rPr lang="zh-TW" altLang="en-US" dirty="0"/>
              <a:t>偵測手部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96809AE8-2B62-4FB8-95C6-2925D9ABB96E}"/>
              </a:ext>
            </a:extLst>
          </p:cNvPr>
          <p:cNvSpPr/>
          <p:nvPr/>
        </p:nvSpPr>
        <p:spPr>
          <a:xfrm>
            <a:off x="396432" y="3558399"/>
            <a:ext cx="2684779" cy="413309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相機拍照轉</a:t>
            </a:r>
            <a:r>
              <a:rPr lang="en-US" altLang="zh-TW" dirty="0"/>
              <a:t>BGR</a:t>
            </a:r>
            <a:endParaRPr lang="zh-TW" altLang="en-US" dirty="0"/>
          </a:p>
        </p:txBody>
      </p: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B2FE1AD2-0988-4935-A882-956E3E3BC012}"/>
              </a:ext>
            </a:extLst>
          </p:cNvPr>
          <p:cNvCxnSpPr>
            <a:cxnSpLocks/>
            <a:stCxn id="24" idx="2"/>
            <a:endCxn id="11" idx="0"/>
          </p:cNvCxnSpPr>
          <p:nvPr/>
        </p:nvCxnSpPr>
        <p:spPr>
          <a:xfrm>
            <a:off x="1738822" y="3971708"/>
            <a:ext cx="4" cy="28040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直線單箭頭接點 41">
            <a:extLst>
              <a:ext uri="{FF2B5EF4-FFF2-40B4-BE49-F238E27FC236}">
                <a16:creationId xmlns:a16="http://schemas.microsoft.com/office/drawing/2014/main" id="{820170EE-B0F8-45F5-91F1-57AC4DC641D9}"/>
              </a:ext>
            </a:extLst>
          </p:cNvPr>
          <p:cNvCxnSpPr>
            <a:cxnSpLocks/>
            <a:stCxn id="4" idx="2"/>
            <a:endCxn id="46" idx="0"/>
          </p:cNvCxnSpPr>
          <p:nvPr/>
        </p:nvCxnSpPr>
        <p:spPr>
          <a:xfrm>
            <a:off x="1738823" y="2163850"/>
            <a:ext cx="5" cy="42693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矩形 45">
            <a:extLst>
              <a:ext uri="{FF2B5EF4-FFF2-40B4-BE49-F238E27FC236}">
                <a16:creationId xmlns:a16="http://schemas.microsoft.com/office/drawing/2014/main" id="{5E6E01C0-FD1A-4BDB-8805-C701FE01E87B}"/>
              </a:ext>
            </a:extLst>
          </p:cNvPr>
          <p:cNvSpPr/>
          <p:nvPr/>
        </p:nvSpPr>
        <p:spPr>
          <a:xfrm>
            <a:off x="396438" y="2590787"/>
            <a:ext cx="2684779" cy="40518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設定下一次傳送時間</a:t>
            </a:r>
          </a:p>
        </p:txBody>
      </p:sp>
      <p:cxnSp>
        <p:nvCxnSpPr>
          <p:cNvPr id="56" name="直線單箭頭接點 55">
            <a:extLst>
              <a:ext uri="{FF2B5EF4-FFF2-40B4-BE49-F238E27FC236}">
                <a16:creationId xmlns:a16="http://schemas.microsoft.com/office/drawing/2014/main" id="{1A228A02-00DE-434B-BD05-7499154FF60D}"/>
              </a:ext>
            </a:extLst>
          </p:cNvPr>
          <p:cNvCxnSpPr>
            <a:cxnSpLocks/>
            <a:stCxn id="46" idx="2"/>
            <a:endCxn id="24" idx="0"/>
          </p:cNvCxnSpPr>
          <p:nvPr/>
        </p:nvCxnSpPr>
        <p:spPr>
          <a:xfrm flipH="1">
            <a:off x="1738822" y="2995969"/>
            <a:ext cx="6" cy="56243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直線單箭頭接點 90">
            <a:extLst>
              <a:ext uri="{FF2B5EF4-FFF2-40B4-BE49-F238E27FC236}">
                <a16:creationId xmlns:a16="http://schemas.microsoft.com/office/drawing/2014/main" id="{AA0E7A01-5829-4594-91D4-E50ABB803009}"/>
              </a:ext>
            </a:extLst>
          </p:cNvPr>
          <p:cNvCxnSpPr>
            <a:cxnSpLocks/>
            <a:stCxn id="11" idx="2"/>
            <a:endCxn id="97" idx="0"/>
          </p:cNvCxnSpPr>
          <p:nvPr/>
        </p:nvCxnSpPr>
        <p:spPr>
          <a:xfrm flipH="1">
            <a:off x="1738821" y="4621443"/>
            <a:ext cx="5" cy="44857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7" name="流程圖: 決策 96">
                <a:extLst>
                  <a:ext uri="{FF2B5EF4-FFF2-40B4-BE49-F238E27FC236}">
                    <a16:creationId xmlns:a16="http://schemas.microsoft.com/office/drawing/2014/main" id="{9CE0AE03-FF29-4965-8DE7-2A48B8C336FE}"/>
                  </a:ext>
                </a:extLst>
              </p:cNvPr>
              <p:cNvSpPr/>
              <p:nvPr/>
            </p:nvSpPr>
            <p:spPr>
              <a:xfrm>
                <a:off x="260684" y="5070014"/>
                <a:ext cx="2956274" cy="1184508"/>
              </a:xfrm>
              <a:prstGeom prst="flowChartDecision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time </a:t>
                </a:r>
                <a14:m>
                  <m:oMath xmlns:m="http://schemas.openxmlformats.org/officeDocument/2006/math">
                    <m:r>
                      <a:rPr lang="en-US" altLang="zh-TW" b="0" i="1" smtClean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altLang="zh-TW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next capture time</a:t>
                </a:r>
                <a:endParaRPr lang="zh-TW" altLang="en-US" dirty="0"/>
              </a:p>
            </p:txBody>
          </p:sp>
        </mc:Choice>
        <mc:Fallback xmlns="">
          <p:sp>
            <p:nvSpPr>
              <p:cNvPr id="97" name="流程圖: 決策 96">
                <a:extLst>
                  <a:ext uri="{FF2B5EF4-FFF2-40B4-BE49-F238E27FC236}">
                    <a16:creationId xmlns:a16="http://schemas.microsoft.com/office/drawing/2014/main" id="{9CE0AE03-FF29-4965-8DE7-2A48B8C336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0684" y="5070014"/>
                <a:ext cx="2956274" cy="1184508"/>
              </a:xfrm>
              <a:prstGeom prst="flowChartDecision">
                <a:avLst/>
              </a:prstGeom>
              <a:blipFill>
                <a:blip r:embed="rId3"/>
                <a:stretch>
                  <a:fillRect/>
                </a:stretch>
              </a:blipFill>
              <a:ln w="1905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2" name="接點: 肘形 111">
            <a:extLst>
              <a:ext uri="{FF2B5EF4-FFF2-40B4-BE49-F238E27FC236}">
                <a16:creationId xmlns:a16="http://schemas.microsoft.com/office/drawing/2014/main" id="{4D72EFB6-2A86-4C0C-8B98-CDFC4E433237}"/>
              </a:ext>
            </a:extLst>
          </p:cNvPr>
          <p:cNvCxnSpPr>
            <a:stCxn id="97" idx="3"/>
            <a:endCxn id="46" idx="3"/>
          </p:cNvCxnSpPr>
          <p:nvPr/>
        </p:nvCxnSpPr>
        <p:spPr>
          <a:xfrm flipH="1" flipV="1">
            <a:off x="3081217" y="2793378"/>
            <a:ext cx="135741" cy="2868890"/>
          </a:xfrm>
          <a:prstGeom prst="bentConnector3">
            <a:avLst>
              <a:gd name="adj1" fmla="val -168409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文字方塊 116">
            <a:extLst>
              <a:ext uri="{FF2B5EF4-FFF2-40B4-BE49-F238E27FC236}">
                <a16:creationId xmlns:a16="http://schemas.microsoft.com/office/drawing/2014/main" id="{4F55C629-D9AD-4F38-A563-7D7F17826508}"/>
              </a:ext>
            </a:extLst>
          </p:cNvPr>
          <p:cNvSpPr txBox="1"/>
          <p:nvPr/>
        </p:nvSpPr>
        <p:spPr>
          <a:xfrm>
            <a:off x="3069031" y="523569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否</a:t>
            </a:r>
          </a:p>
        </p:txBody>
      </p:sp>
      <p:sp>
        <p:nvSpPr>
          <p:cNvPr id="119" name="文字方塊 118">
            <a:extLst>
              <a:ext uri="{FF2B5EF4-FFF2-40B4-BE49-F238E27FC236}">
                <a16:creationId xmlns:a16="http://schemas.microsoft.com/office/drawing/2014/main" id="{F5AF4028-4CDF-4F6D-A5DE-460BD74196F9}"/>
              </a:ext>
            </a:extLst>
          </p:cNvPr>
          <p:cNvSpPr txBox="1"/>
          <p:nvPr/>
        </p:nvSpPr>
        <p:spPr>
          <a:xfrm>
            <a:off x="1805498" y="614003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是</a:t>
            </a:r>
          </a:p>
        </p:txBody>
      </p:sp>
      <p:sp>
        <p:nvSpPr>
          <p:cNvPr id="121" name="矩形 120">
            <a:extLst>
              <a:ext uri="{FF2B5EF4-FFF2-40B4-BE49-F238E27FC236}">
                <a16:creationId xmlns:a16="http://schemas.microsoft.com/office/drawing/2014/main" id="{97E0D69F-1C5D-4745-99E8-6012041216F8}"/>
              </a:ext>
            </a:extLst>
          </p:cNvPr>
          <p:cNvSpPr/>
          <p:nvPr/>
        </p:nvSpPr>
        <p:spPr>
          <a:xfrm>
            <a:off x="4401322" y="2995969"/>
            <a:ext cx="2150747" cy="3693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裁切手部</a:t>
            </a:r>
            <a:r>
              <a:rPr lang="en-US" altLang="zh-TW" dirty="0"/>
              <a:t>ROI</a:t>
            </a:r>
            <a:endParaRPr lang="zh-TW" altLang="en-US" dirty="0"/>
          </a:p>
        </p:txBody>
      </p:sp>
      <p:sp>
        <p:nvSpPr>
          <p:cNvPr id="122" name="矩形 121">
            <a:extLst>
              <a:ext uri="{FF2B5EF4-FFF2-40B4-BE49-F238E27FC236}">
                <a16:creationId xmlns:a16="http://schemas.microsoft.com/office/drawing/2014/main" id="{9BE4CBC8-AFB7-4AA9-8DD4-A20D0D5F78CE}"/>
              </a:ext>
            </a:extLst>
          </p:cNvPr>
          <p:cNvSpPr/>
          <p:nvPr/>
        </p:nvSpPr>
        <p:spPr>
          <a:xfrm>
            <a:off x="4275359" y="3639735"/>
            <a:ext cx="2402674" cy="3693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影像前處理</a:t>
            </a:r>
            <a:r>
              <a:rPr lang="en-US" altLang="zh-TW" dirty="0"/>
              <a:t>(64</a:t>
            </a:r>
            <a:r>
              <a:rPr lang="zh-TW" altLang="en-US" dirty="0"/>
              <a:t>*</a:t>
            </a:r>
            <a:r>
              <a:rPr lang="en-US" altLang="zh-TW" dirty="0"/>
              <a:t>64)</a:t>
            </a:r>
            <a:endParaRPr lang="zh-TW" altLang="en-US" dirty="0"/>
          </a:p>
        </p:txBody>
      </p:sp>
      <p:cxnSp>
        <p:nvCxnSpPr>
          <p:cNvPr id="123" name="直線單箭頭接點 122">
            <a:extLst>
              <a:ext uri="{FF2B5EF4-FFF2-40B4-BE49-F238E27FC236}">
                <a16:creationId xmlns:a16="http://schemas.microsoft.com/office/drawing/2014/main" id="{8C1BE4BF-DD64-4F71-A8B6-2F91FB8407D4}"/>
              </a:ext>
            </a:extLst>
          </p:cNvPr>
          <p:cNvCxnSpPr>
            <a:cxnSpLocks/>
            <a:stCxn id="121" idx="2"/>
            <a:endCxn id="122" idx="0"/>
          </p:cNvCxnSpPr>
          <p:nvPr/>
        </p:nvCxnSpPr>
        <p:spPr>
          <a:xfrm>
            <a:off x="5476696" y="3365301"/>
            <a:ext cx="0" cy="27443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8" name="矩形 127">
            <a:extLst>
              <a:ext uri="{FF2B5EF4-FFF2-40B4-BE49-F238E27FC236}">
                <a16:creationId xmlns:a16="http://schemas.microsoft.com/office/drawing/2014/main" id="{055611F2-CC8A-4449-B0E9-701C17F0A333}"/>
              </a:ext>
            </a:extLst>
          </p:cNvPr>
          <p:cNvSpPr/>
          <p:nvPr/>
        </p:nvSpPr>
        <p:spPr>
          <a:xfrm>
            <a:off x="4401314" y="4424838"/>
            <a:ext cx="2150755" cy="3693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UART </a:t>
            </a:r>
            <a:r>
              <a:rPr lang="zh-TW" altLang="en-US" dirty="0"/>
              <a:t>傳送</a:t>
            </a:r>
          </a:p>
        </p:txBody>
      </p:sp>
      <p:cxnSp>
        <p:nvCxnSpPr>
          <p:cNvPr id="129" name="直線單箭頭接點 128">
            <a:extLst>
              <a:ext uri="{FF2B5EF4-FFF2-40B4-BE49-F238E27FC236}">
                <a16:creationId xmlns:a16="http://schemas.microsoft.com/office/drawing/2014/main" id="{03F14A17-3F5F-4478-B3D0-4152BFBB842A}"/>
              </a:ext>
            </a:extLst>
          </p:cNvPr>
          <p:cNvCxnSpPr>
            <a:cxnSpLocks/>
            <a:stCxn id="122" idx="2"/>
            <a:endCxn id="128" idx="0"/>
          </p:cNvCxnSpPr>
          <p:nvPr/>
        </p:nvCxnSpPr>
        <p:spPr>
          <a:xfrm flipH="1">
            <a:off x="5476692" y="4009067"/>
            <a:ext cx="4" cy="41577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6" name="接點: 肘形 165">
            <a:extLst>
              <a:ext uri="{FF2B5EF4-FFF2-40B4-BE49-F238E27FC236}">
                <a16:creationId xmlns:a16="http://schemas.microsoft.com/office/drawing/2014/main" id="{967CFF83-7616-4AFD-B9C0-02F8B7AD3C93}"/>
              </a:ext>
            </a:extLst>
          </p:cNvPr>
          <p:cNvCxnSpPr>
            <a:cxnSpLocks/>
            <a:stCxn id="128" idx="2"/>
            <a:endCxn id="46" idx="1"/>
          </p:cNvCxnSpPr>
          <p:nvPr/>
        </p:nvCxnSpPr>
        <p:spPr>
          <a:xfrm rot="5400000" flipH="1">
            <a:off x="1936169" y="1253647"/>
            <a:ext cx="2000792" cy="5080254"/>
          </a:xfrm>
          <a:prstGeom prst="bentConnector4">
            <a:avLst>
              <a:gd name="adj1" fmla="val -94260"/>
              <a:gd name="adj2" fmla="val 1045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1" name="內容版面配置區 2">
            <a:extLst>
              <a:ext uri="{FF2B5EF4-FFF2-40B4-BE49-F238E27FC236}">
                <a16:creationId xmlns:a16="http://schemas.microsoft.com/office/drawing/2014/main" id="{E069F302-BBC7-4F3A-8A94-9899407E38CB}"/>
              </a:ext>
            </a:extLst>
          </p:cNvPr>
          <p:cNvSpPr txBox="1">
            <a:spLocks/>
          </p:cNvSpPr>
          <p:nvPr/>
        </p:nvSpPr>
        <p:spPr>
          <a:xfrm>
            <a:off x="6896825" y="908356"/>
            <a:ext cx="6242753" cy="5772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b="1" u="sng" dirty="0"/>
              <a:t>STM32 </a:t>
            </a:r>
            <a:endParaRPr lang="zh-TW" altLang="en-US" b="1" u="sng" dirty="0"/>
          </a:p>
        </p:txBody>
      </p:sp>
      <p:sp>
        <p:nvSpPr>
          <p:cNvPr id="235" name="矩形 234">
            <a:extLst>
              <a:ext uri="{FF2B5EF4-FFF2-40B4-BE49-F238E27FC236}">
                <a16:creationId xmlns:a16="http://schemas.microsoft.com/office/drawing/2014/main" id="{25BB578A-23FE-4EAD-999D-A352F46E45C5}"/>
              </a:ext>
            </a:extLst>
          </p:cNvPr>
          <p:cNvSpPr/>
          <p:nvPr/>
        </p:nvSpPr>
        <p:spPr>
          <a:xfrm>
            <a:off x="8594192" y="1696282"/>
            <a:ext cx="1393657" cy="491687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環境初始化</a:t>
            </a:r>
          </a:p>
        </p:txBody>
      </p:sp>
      <p:cxnSp>
        <p:nvCxnSpPr>
          <p:cNvPr id="236" name="直線單箭頭接點 235">
            <a:extLst>
              <a:ext uri="{FF2B5EF4-FFF2-40B4-BE49-F238E27FC236}">
                <a16:creationId xmlns:a16="http://schemas.microsoft.com/office/drawing/2014/main" id="{F96AF7AB-58A1-4FDF-AA82-55BBD01B89B5}"/>
              </a:ext>
            </a:extLst>
          </p:cNvPr>
          <p:cNvCxnSpPr>
            <a:cxnSpLocks/>
            <a:stCxn id="235" idx="2"/>
            <a:endCxn id="237" idx="0"/>
          </p:cNvCxnSpPr>
          <p:nvPr/>
        </p:nvCxnSpPr>
        <p:spPr>
          <a:xfrm flipH="1">
            <a:off x="9291020" y="2187969"/>
            <a:ext cx="1" cy="3111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7" name="矩形 236">
            <a:extLst>
              <a:ext uri="{FF2B5EF4-FFF2-40B4-BE49-F238E27FC236}">
                <a16:creationId xmlns:a16="http://schemas.microsoft.com/office/drawing/2014/main" id="{DD38EA3F-1A30-4322-9254-349862B86E9B}"/>
              </a:ext>
            </a:extLst>
          </p:cNvPr>
          <p:cNvSpPr/>
          <p:nvPr/>
        </p:nvSpPr>
        <p:spPr>
          <a:xfrm>
            <a:off x="7948630" y="2499091"/>
            <a:ext cx="2684779" cy="40518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等待</a:t>
            </a:r>
            <a:r>
              <a:rPr lang="en-US" altLang="zh-TW" dirty="0"/>
              <a:t>UART </a:t>
            </a:r>
            <a:r>
              <a:rPr lang="zh-TW" altLang="en-US" dirty="0"/>
              <a:t>接收到影像</a:t>
            </a:r>
          </a:p>
        </p:txBody>
      </p:sp>
      <p:cxnSp>
        <p:nvCxnSpPr>
          <p:cNvPr id="240" name="直線單箭頭接點 239">
            <a:extLst>
              <a:ext uri="{FF2B5EF4-FFF2-40B4-BE49-F238E27FC236}">
                <a16:creationId xmlns:a16="http://schemas.microsoft.com/office/drawing/2014/main" id="{A09CAAC0-2B3B-4F5E-B3F5-8CC0719E4E5C}"/>
              </a:ext>
            </a:extLst>
          </p:cNvPr>
          <p:cNvCxnSpPr>
            <a:cxnSpLocks/>
            <a:stCxn id="237" idx="2"/>
            <a:endCxn id="241" idx="0"/>
          </p:cNvCxnSpPr>
          <p:nvPr/>
        </p:nvCxnSpPr>
        <p:spPr>
          <a:xfrm flipH="1">
            <a:off x="9291019" y="2904273"/>
            <a:ext cx="1" cy="28341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1" name="矩形 240">
            <a:extLst>
              <a:ext uri="{FF2B5EF4-FFF2-40B4-BE49-F238E27FC236}">
                <a16:creationId xmlns:a16="http://schemas.microsoft.com/office/drawing/2014/main" id="{51A16387-BE4D-41D8-97A3-EAF7C66C1EF2}"/>
              </a:ext>
            </a:extLst>
          </p:cNvPr>
          <p:cNvSpPr/>
          <p:nvPr/>
        </p:nvSpPr>
        <p:spPr>
          <a:xfrm>
            <a:off x="7948629" y="3187683"/>
            <a:ext cx="2684779" cy="40518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執行</a:t>
            </a:r>
            <a:r>
              <a:rPr lang="en-US" altLang="zh-TW" dirty="0"/>
              <a:t>AI</a:t>
            </a:r>
            <a:r>
              <a:rPr lang="zh-TW" altLang="en-US" dirty="0"/>
              <a:t>推論</a:t>
            </a:r>
          </a:p>
        </p:txBody>
      </p:sp>
      <p:cxnSp>
        <p:nvCxnSpPr>
          <p:cNvPr id="244" name="直線單箭頭接點 243">
            <a:extLst>
              <a:ext uri="{FF2B5EF4-FFF2-40B4-BE49-F238E27FC236}">
                <a16:creationId xmlns:a16="http://schemas.microsoft.com/office/drawing/2014/main" id="{89DB8311-24DC-488F-9762-3B512377BD4F}"/>
              </a:ext>
            </a:extLst>
          </p:cNvPr>
          <p:cNvCxnSpPr>
            <a:cxnSpLocks/>
            <a:stCxn id="241" idx="2"/>
            <a:endCxn id="245" idx="0"/>
          </p:cNvCxnSpPr>
          <p:nvPr/>
        </p:nvCxnSpPr>
        <p:spPr>
          <a:xfrm>
            <a:off x="9291019" y="3592865"/>
            <a:ext cx="0" cy="24963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5" name="矩形 244">
            <a:extLst>
              <a:ext uri="{FF2B5EF4-FFF2-40B4-BE49-F238E27FC236}">
                <a16:creationId xmlns:a16="http://schemas.microsoft.com/office/drawing/2014/main" id="{9535A8C7-9DCD-441C-9096-9E08036340CE}"/>
              </a:ext>
            </a:extLst>
          </p:cNvPr>
          <p:cNvSpPr/>
          <p:nvPr/>
        </p:nvSpPr>
        <p:spPr>
          <a:xfrm>
            <a:off x="7948629" y="3842499"/>
            <a:ext cx="2684779" cy="40518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將推論結果傳回電腦</a:t>
            </a:r>
          </a:p>
        </p:txBody>
      </p:sp>
      <p:cxnSp>
        <p:nvCxnSpPr>
          <p:cNvPr id="250" name="接點: 肘形 249">
            <a:extLst>
              <a:ext uri="{FF2B5EF4-FFF2-40B4-BE49-F238E27FC236}">
                <a16:creationId xmlns:a16="http://schemas.microsoft.com/office/drawing/2014/main" id="{5B34ACEA-F7FD-4E5F-BD12-B8B70B3CD6D6}"/>
              </a:ext>
            </a:extLst>
          </p:cNvPr>
          <p:cNvCxnSpPr>
            <a:cxnSpLocks/>
            <a:stCxn id="245" idx="2"/>
            <a:endCxn id="237" idx="3"/>
          </p:cNvCxnSpPr>
          <p:nvPr/>
        </p:nvCxnSpPr>
        <p:spPr>
          <a:xfrm rot="5400000" flipH="1" flipV="1">
            <a:off x="9189214" y="2803487"/>
            <a:ext cx="1545999" cy="1342390"/>
          </a:xfrm>
          <a:prstGeom prst="bentConnector4">
            <a:avLst>
              <a:gd name="adj1" fmla="val -14787"/>
              <a:gd name="adj2" fmla="val 117029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流程圖: 決策 268">
            <a:extLst>
              <a:ext uri="{FF2B5EF4-FFF2-40B4-BE49-F238E27FC236}">
                <a16:creationId xmlns:a16="http://schemas.microsoft.com/office/drawing/2014/main" id="{68369B9E-06CC-483D-BE9D-5B68BB038D16}"/>
              </a:ext>
            </a:extLst>
          </p:cNvPr>
          <p:cNvSpPr/>
          <p:nvPr/>
        </p:nvSpPr>
        <p:spPr>
          <a:xfrm>
            <a:off x="4003498" y="1399127"/>
            <a:ext cx="2956274" cy="1184508"/>
          </a:xfrm>
          <a:prstGeom prst="flowChartDecisi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是否偵測到手部</a:t>
            </a:r>
            <a:endParaRPr lang="zh-TW" altLang="en-US" dirty="0"/>
          </a:p>
        </p:txBody>
      </p:sp>
      <p:cxnSp>
        <p:nvCxnSpPr>
          <p:cNvPr id="270" name="接點: 肘形 269">
            <a:extLst>
              <a:ext uri="{FF2B5EF4-FFF2-40B4-BE49-F238E27FC236}">
                <a16:creationId xmlns:a16="http://schemas.microsoft.com/office/drawing/2014/main" id="{FB6B3309-25A8-4CE7-BE41-F7AFDC647A70}"/>
              </a:ext>
            </a:extLst>
          </p:cNvPr>
          <p:cNvCxnSpPr>
            <a:cxnSpLocks/>
            <a:stCxn id="97" idx="2"/>
            <a:endCxn id="269" idx="1"/>
          </p:cNvCxnSpPr>
          <p:nvPr/>
        </p:nvCxnSpPr>
        <p:spPr>
          <a:xfrm rot="5400000" flipH="1" flipV="1">
            <a:off x="739588" y="2990613"/>
            <a:ext cx="4263141" cy="2264677"/>
          </a:xfrm>
          <a:prstGeom prst="bentConnector4">
            <a:avLst>
              <a:gd name="adj1" fmla="val -5362"/>
              <a:gd name="adj2" fmla="val 82635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直線單箭頭接點 281">
            <a:extLst>
              <a:ext uri="{FF2B5EF4-FFF2-40B4-BE49-F238E27FC236}">
                <a16:creationId xmlns:a16="http://schemas.microsoft.com/office/drawing/2014/main" id="{A16CB376-0CD6-4CDA-9477-5AB50608A1EE}"/>
              </a:ext>
            </a:extLst>
          </p:cNvPr>
          <p:cNvCxnSpPr>
            <a:cxnSpLocks/>
            <a:stCxn id="269" idx="2"/>
            <a:endCxn id="121" idx="0"/>
          </p:cNvCxnSpPr>
          <p:nvPr/>
        </p:nvCxnSpPr>
        <p:spPr>
          <a:xfrm flipH="1">
            <a:off x="5476696" y="2583635"/>
            <a:ext cx="4939" cy="41233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4" name="文字方塊 293">
            <a:extLst>
              <a:ext uri="{FF2B5EF4-FFF2-40B4-BE49-F238E27FC236}">
                <a16:creationId xmlns:a16="http://schemas.microsoft.com/office/drawing/2014/main" id="{62D8951F-BF70-4603-BFED-D39E4DD4E9A2}"/>
              </a:ext>
            </a:extLst>
          </p:cNvPr>
          <p:cNvSpPr txBox="1"/>
          <p:nvPr/>
        </p:nvSpPr>
        <p:spPr>
          <a:xfrm>
            <a:off x="5465637" y="254871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是</a:t>
            </a:r>
          </a:p>
        </p:txBody>
      </p:sp>
      <p:cxnSp>
        <p:nvCxnSpPr>
          <p:cNvPr id="295" name="接點: 肘形 294">
            <a:extLst>
              <a:ext uri="{FF2B5EF4-FFF2-40B4-BE49-F238E27FC236}">
                <a16:creationId xmlns:a16="http://schemas.microsoft.com/office/drawing/2014/main" id="{C8FC0764-2DDB-47E8-AB5F-66B52CDF1CD8}"/>
              </a:ext>
            </a:extLst>
          </p:cNvPr>
          <p:cNvCxnSpPr>
            <a:cxnSpLocks/>
            <a:stCxn id="269" idx="0"/>
            <a:endCxn id="46" idx="3"/>
          </p:cNvCxnSpPr>
          <p:nvPr/>
        </p:nvCxnSpPr>
        <p:spPr>
          <a:xfrm rot="16200000" flipH="1" flipV="1">
            <a:off x="3584300" y="896043"/>
            <a:ext cx="1394251" cy="2400418"/>
          </a:xfrm>
          <a:prstGeom prst="bentConnector4">
            <a:avLst>
              <a:gd name="adj1" fmla="val -26643"/>
              <a:gd name="adj2" fmla="val 84757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9" name="文字方塊 298">
            <a:extLst>
              <a:ext uri="{FF2B5EF4-FFF2-40B4-BE49-F238E27FC236}">
                <a16:creationId xmlns:a16="http://schemas.microsoft.com/office/drawing/2014/main" id="{813FE6E3-F365-48C2-A152-7F0544C8D6E2}"/>
              </a:ext>
            </a:extLst>
          </p:cNvPr>
          <p:cNvSpPr txBox="1"/>
          <p:nvPr/>
        </p:nvSpPr>
        <p:spPr>
          <a:xfrm>
            <a:off x="5459525" y="102770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否</a:t>
            </a:r>
          </a:p>
        </p:txBody>
      </p:sp>
    </p:spTree>
    <p:extLst>
      <p:ext uri="{BB962C8B-B14F-4D97-AF65-F5344CB8AC3E}">
        <p14:creationId xmlns:p14="http://schemas.microsoft.com/office/powerpoint/2010/main" val="3978042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FC16CC-731B-4266-8EA8-5206785E9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75" y="174625"/>
            <a:ext cx="10515600" cy="1325563"/>
          </a:xfrm>
        </p:spPr>
        <p:txBody>
          <a:bodyPr/>
          <a:lstStyle/>
          <a:p>
            <a:r>
              <a:rPr lang="en-US" altLang="zh-TW" dirty="0"/>
              <a:t>Raspberry Pi Software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467515D-375F-436E-AB6B-726BAB7C9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75" y="1308144"/>
            <a:ext cx="7115175" cy="58578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altLang="zh-TW" b="1" u="sng" dirty="0"/>
              <a:t>VNC for remote development and monitoring</a:t>
            </a:r>
          </a:p>
          <a:p>
            <a:pPr marL="0" indent="0">
              <a:buNone/>
            </a:pPr>
            <a:endParaRPr lang="en-US" altLang="zh-TW" dirty="0"/>
          </a:p>
          <a:p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675D458-A4D0-4E37-9970-9C9D53F8553C}"/>
              </a:ext>
            </a:extLst>
          </p:cNvPr>
          <p:cNvSpPr txBox="1"/>
          <p:nvPr/>
        </p:nvSpPr>
        <p:spPr>
          <a:xfrm>
            <a:off x="472143" y="2074671"/>
            <a:ext cx="1124771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US" altLang="zh-TW" sz="2000" dirty="0"/>
              <a:t>What is VNC?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altLang="zh-TW" sz="2000" dirty="0"/>
              <a:t>VNC is a remote desktop control technology (Virtual Network Computing).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altLang="zh-TW" sz="2000" dirty="0"/>
              <a:t>It allows users to remotely connect to and control another computer’s desktop from a different device.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altLang="zh-TW" sz="2000" dirty="0"/>
              <a:t>The remote operation is similar to sitting in front of the target computer, enabling users to view the screen and use the keyboard and mouse.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endParaRPr lang="en-US" altLang="zh-TW" sz="2000" dirty="0"/>
          </a:p>
          <a:p>
            <a:pPr marL="457200" indent="-457200" algn="just">
              <a:buFont typeface="+mj-lt"/>
              <a:buAutoNum type="arabicPeriod"/>
            </a:pPr>
            <a:r>
              <a:rPr lang="en-US" altLang="zh-TW" sz="2000" dirty="0"/>
              <a:t>Basic Architecture of VNC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US" altLang="zh-TW" sz="2000" b="1" dirty="0"/>
              <a:t>VNC Server</a:t>
            </a:r>
          </a:p>
          <a:p>
            <a:pPr marL="1371600" lvl="2" indent="-457200" algn="just">
              <a:buFont typeface="Arial" panose="020B0604020202020204" pitchFamily="34" charset="0"/>
              <a:buChar char="•"/>
            </a:pPr>
            <a:r>
              <a:rPr lang="en-US" altLang="zh-TW" sz="2000" dirty="0"/>
              <a:t>Installed on the device being controlled</a:t>
            </a:r>
          </a:p>
          <a:p>
            <a:pPr marL="1371600" lvl="2" indent="-457200" algn="just">
              <a:buFont typeface="Arial" panose="020B0604020202020204" pitchFamily="34" charset="0"/>
              <a:buChar char="•"/>
            </a:pPr>
            <a:r>
              <a:rPr lang="en-US" altLang="zh-TW" sz="2000" dirty="0"/>
              <a:t>Responsible for capturing the screen and sending display data to the remote device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altLang="zh-TW" sz="2000" b="1" dirty="0"/>
              <a:t>VNC Viewer</a:t>
            </a:r>
          </a:p>
          <a:p>
            <a:pPr marL="1257300" lvl="2" indent="-342900" algn="just">
              <a:buFont typeface="Arial" panose="020B0604020202020204" pitchFamily="34" charset="0"/>
              <a:buChar char="•"/>
            </a:pPr>
            <a:r>
              <a:rPr lang="en-US" altLang="zh-TW" sz="2000" dirty="0"/>
              <a:t>Installed on the user’s device</a:t>
            </a:r>
          </a:p>
          <a:p>
            <a:pPr marL="1257300" lvl="2" indent="-342900" algn="just">
              <a:buFont typeface="Arial" panose="020B0604020202020204" pitchFamily="34" charset="0"/>
              <a:buChar char="•"/>
            </a:pPr>
            <a:r>
              <a:rPr lang="en-US" altLang="zh-TW" sz="2000" dirty="0"/>
              <a:t>Receives the screen data and sends keyboard and mouse inputs back to the server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32638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訂 1">
      <a:majorFont>
        <a:latin typeface="Times New Roman"/>
        <a:ea typeface="標楷體"/>
        <a:cs typeface=""/>
      </a:majorFont>
      <a:minorFont>
        <a:latin typeface="Times New Roman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1974</TotalTime>
  <Words>2809</Words>
  <Application>Microsoft Office PowerPoint</Application>
  <PresentationFormat>寬螢幕</PresentationFormat>
  <Paragraphs>283</Paragraphs>
  <Slides>25</Slides>
  <Notes>15</Notes>
  <HiddenSlides>0</HiddenSlides>
  <MMClips>2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31" baseType="lpstr">
      <vt:lpstr>Google Sans Text</vt:lpstr>
      <vt:lpstr>Arial</vt:lpstr>
      <vt:lpstr>Calibri</vt:lpstr>
      <vt:lpstr>Cambria Math</vt:lpstr>
      <vt:lpstr>Times New Roman</vt:lpstr>
      <vt:lpstr>Office 佈景主題</vt:lpstr>
      <vt:lpstr>電工實驗（嵌入式系統) Final Project Report</vt:lpstr>
      <vt:lpstr>Outline</vt:lpstr>
      <vt:lpstr>Motivation</vt:lpstr>
      <vt:lpstr>Methodology</vt:lpstr>
      <vt:lpstr>Design Considerations</vt:lpstr>
      <vt:lpstr>Hardware Implementation</vt:lpstr>
      <vt:lpstr>Software Implementation</vt:lpstr>
      <vt:lpstr>Software Implementation Flow</vt:lpstr>
      <vt:lpstr>Raspberry Pi Software</vt:lpstr>
      <vt:lpstr>PowerPoint 簡報</vt:lpstr>
      <vt:lpstr>PowerPoint 簡報</vt:lpstr>
      <vt:lpstr>PowerPoint 簡報</vt:lpstr>
      <vt:lpstr>PowerPoint 簡報</vt:lpstr>
      <vt:lpstr>PowerPoint 簡報</vt:lpstr>
      <vt:lpstr>Results / Demo</vt:lpstr>
      <vt:lpstr>Applications</vt:lpstr>
      <vt:lpstr>Conclusion &amp; Future Work</vt:lpstr>
      <vt:lpstr>Reference</vt:lpstr>
      <vt:lpstr>Backup Slides</vt:lpstr>
      <vt:lpstr>PySide6 GUI</vt:lpstr>
      <vt:lpstr>所有關鍵套件的版本</vt:lpstr>
      <vt:lpstr>專案問題與解決方案總結</vt:lpstr>
      <vt:lpstr>Is Raspberry Pi Alone Sufficient?</vt:lpstr>
      <vt:lpstr>B-L4S5I-IOT01A</vt:lpstr>
      <vt:lpstr>RPI 4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panda eddy</dc:creator>
  <cp:lastModifiedBy>劉劭毅</cp:lastModifiedBy>
  <cp:revision>39</cp:revision>
  <dcterms:created xsi:type="dcterms:W3CDTF">2025-12-07T14:17:47Z</dcterms:created>
  <dcterms:modified xsi:type="dcterms:W3CDTF">2025-12-25T09:39:48Z</dcterms:modified>
</cp:coreProperties>
</file>

<file path=docProps/thumbnail.jpeg>
</file>